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0"/>
  </p:notesMasterIdLst>
  <p:sldIdLst>
    <p:sldId id="282" r:id="rId2"/>
    <p:sldId id="307" r:id="rId3"/>
    <p:sldId id="327" r:id="rId4"/>
    <p:sldId id="296" r:id="rId5"/>
    <p:sldId id="283" r:id="rId6"/>
    <p:sldId id="314" r:id="rId7"/>
    <p:sldId id="315" r:id="rId8"/>
    <p:sldId id="287" r:id="rId9"/>
    <p:sldId id="306" r:id="rId10"/>
    <p:sldId id="277" r:id="rId11"/>
    <p:sldId id="297" r:id="rId12"/>
    <p:sldId id="316" r:id="rId13"/>
    <p:sldId id="299" r:id="rId14"/>
    <p:sldId id="300" r:id="rId15"/>
    <p:sldId id="310" r:id="rId16"/>
    <p:sldId id="285" r:id="rId17"/>
    <p:sldId id="317" r:id="rId18"/>
    <p:sldId id="301" r:id="rId19"/>
    <p:sldId id="308" r:id="rId20"/>
    <p:sldId id="302" r:id="rId21"/>
    <p:sldId id="303" r:id="rId22"/>
    <p:sldId id="304" r:id="rId23"/>
    <p:sldId id="326" r:id="rId24"/>
    <p:sldId id="325" r:id="rId25"/>
    <p:sldId id="318" r:id="rId26"/>
    <p:sldId id="311" r:id="rId27"/>
    <p:sldId id="312" r:id="rId28"/>
    <p:sldId id="319" r:id="rId29"/>
    <p:sldId id="320" r:id="rId30"/>
    <p:sldId id="305" r:id="rId31"/>
    <p:sldId id="313" r:id="rId32"/>
    <p:sldId id="270" r:id="rId33"/>
    <p:sldId id="291" r:id="rId34"/>
    <p:sldId id="321" r:id="rId35"/>
    <p:sldId id="322" r:id="rId36"/>
    <p:sldId id="323" r:id="rId37"/>
    <p:sldId id="324" r:id="rId38"/>
    <p:sldId id="292" r:id="rId39"/>
  </p:sldIdLst>
  <p:sldSz cx="9144000" cy="6858000" type="screen4x3"/>
  <p:notesSz cx="6858000" cy="9144000"/>
  <p:defaultTextStyle>
    <a:defPPr>
      <a:defRPr lang="it-IT"/>
    </a:defPPr>
    <a:lvl1pPr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fontAlgn="base">
      <a:spcBef>
        <a:spcPct val="5000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660066"/>
    <a:srgbClr val="800080"/>
    <a:srgbClr val="006600"/>
    <a:srgbClr val="663300"/>
    <a:srgbClr val="A1AB5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F07E0-B344-45BA-82C7-75A78CF072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5744741-BF81-46A8-9E16-5E7A471A7519}">
      <dgm:prSet phldrT="[Testo]"/>
      <dgm:spPr/>
      <dgm:t>
        <a:bodyPr/>
        <a:lstStyle/>
        <a:p>
          <a:r>
            <a:rPr lang="it-IT" dirty="0" smtClean="0"/>
            <a:t>uomo</a:t>
          </a:r>
          <a:endParaRPr lang="it-IT" dirty="0"/>
        </a:p>
      </dgm:t>
    </dgm:pt>
    <dgm:pt modelId="{8FF96F92-56B5-4FA7-B46A-7FAA72E972D5}" type="parTrans" cxnId="{71991AE3-9363-4298-A66C-93708CDCFE3A}">
      <dgm:prSet/>
      <dgm:spPr/>
      <dgm:t>
        <a:bodyPr/>
        <a:lstStyle/>
        <a:p>
          <a:endParaRPr lang="it-IT"/>
        </a:p>
      </dgm:t>
    </dgm:pt>
    <dgm:pt modelId="{1D3593D8-DF55-4CE9-A28B-AA4060EAF148}" type="sibTrans" cxnId="{71991AE3-9363-4298-A66C-93708CDCFE3A}">
      <dgm:prSet/>
      <dgm:spPr/>
      <dgm:t>
        <a:bodyPr/>
        <a:lstStyle/>
        <a:p>
          <a:endParaRPr lang="it-IT"/>
        </a:p>
      </dgm:t>
    </dgm:pt>
    <dgm:pt modelId="{E3FB2708-5252-4BA5-BBEA-F4756C4F2BAE}">
      <dgm:prSet phldrT="[Testo]"/>
      <dgm:spPr/>
      <dgm:t>
        <a:bodyPr/>
        <a:lstStyle/>
        <a:p>
          <a:r>
            <a:rPr lang="it-IT" dirty="0" smtClean="0"/>
            <a:t>piante</a:t>
          </a:r>
          <a:endParaRPr lang="it-IT" dirty="0"/>
        </a:p>
      </dgm:t>
    </dgm:pt>
    <dgm:pt modelId="{91A2C6EB-DE0E-43D0-85FE-4DD227AE821B}" type="parTrans" cxnId="{28049343-1F16-40DD-8110-6A22C2E6392A}">
      <dgm:prSet/>
      <dgm:spPr/>
      <dgm:t>
        <a:bodyPr/>
        <a:lstStyle/>
        <a:p>
          <a:endParaRPr lang="it-IT"/>
        </a:p>
      </dgm:t>
    </dgm:pt>
    <dgm:pt modelId="{BF129296-2FA6-4743-BDE9-988B7378C1D4}" type="sibTrans" cxnId="{28049343-1F16-40DD-8110-6A22C2E6392A}">
      <dgm:prSet/>
      <dgm:spPr/>
      <dgm:t>
        <a:bodyPr/>
        <a:lstStyle/>
        <a:p>
          <a:endParaRPr lang="it-IT"/>
        </a:p>
      </dgm:t>
    </dgm:pt>
    <dgm:pt modelId="{BF0975C9-F556-4220-B33C-059AA17B36F5}">
      <dgm:prSet phldrT="[Testo]"/>
      <dgm:spPr/>
      <dgm:t>
        <a:bodyPr/>
        <a:lstStyle/>
        <a:p>
          <a:r>
            <a:rPr lang="it-IT" dirty="0" smtClean="0"/>
            <a:t>forze generali della natura</a:t>
          </a:r>
          <a:endParaRPr lang="it-IT" dirty="0"/>
        </a:p>
      </dgm:t>
    </dgm:pt>
    <dgm:pt modelId="{82FB51EC-5189-4C5E-B1FB-8D02690022D2}" type="parTrans" cxnId="{34D48909-7BA3-4F02-9D9B-1C99CAF27E19}">
      <dgm:prSet/>
      <dgm:spPr/>
      <dgm:t>
        <a:bodyPr/>
        <a:lstStyle/>
        <a:p>
          <a:endParaRPr lang="it-IT"/>
        </a:p>
      </dgm:t>
    </dgm:pt>
    <dgm:pt modelId="{63D9F685-CBD7-4142-B269-D65C9D2B7A58}" type="sibTrans" cxnId="{34D48909-7BA3-4F02-9D9B-1C99CAF27E19}">
      <dgm:prSet/>
      <dgm:spPr/>
      <dgm:t>
        <a:bodyPr/>
        <a:lstStyle/>
        <a:p>
          <a:endParaRPr lang="it-IT"/>
        </a:p>
      </dgm:t>
    </dgm:pt>
    <dgm:pt modelId="{42C15841-CFD7-43DD-BCA1-475961D9DF52}">
      <dgm:prSet/>
      <dgm:spPr/>
      <dgm:t>
        <a:bodyPr/>
        <a:lstStyle/>
        <a:p>
          <a:r>
            <a:rPr lang="it-IT" dirty="0" smtClean="0"/>
            <a:t>animali</a:t>
          </a:r>
          <a:endParaRPr lang="it-IT" dirty="0"/>
        </a:p>
      </dgm:t>
    </dgm:pt>
    <dgm:pt modelId="{70AA67BE-C01D-41E5-A5A2-1F6B6BEB04A4}" type="parTrans" cxnId="{8114D13A-E6C6-4B8C-96B0-F6D847BCAB06}">
      <dgm:prSet/>
      <dgm:spPr/>
      <dgm:t>
        <a:bodyPr/>
        <a:lstStyle/>
        <a:p>
          <a:endParaRPr lang="it-IT"/>
        </a:p>
      </dgm:t>
    </dgm:pt>
    <dgm:pt modelId="{90A5B3ED-6FDE-47D3-9287-937A539AF976}" type="sibTrans" cxnId="{8114D13A-E6C6-4B8C-96B0-F6D847BCAB06}">
      <dgm:prSet/>
      <dgm:spPr/>
      <dgm:t>
        <a:bodyPr/>
        <a:lstStyle/>
        <a:p>
          <a:endParaRPr lang="it-IT"/>
        </a:p>
      </dgm:t>
    </dgm:pt>
    <dgm:pt modelId="{47372823-5669-4853-A68D-6435C2DCBB03}" type="pres">
      <dgm:prSet presAssocID="{9E9F07E0-B344-45BA-82C7-75A78CF0720E}" presName="compositeShape" presStyleCnt="0">
        <dgm:presLayoutVars>
          <dgm:dir/>
          <dgm:resizeHandles/>
        </dgm:presLayoutVars>
      </dgm:prSet>
      <dgm:spPr/>
    </dgm:pt>
    <dgm:pt modelId="{21B1446F-D042-49BB-B2BF-039780EAA184}" type="pres">
      <dgm:prSet presAssocID="{9E9F07E0-B344-45BA-82C7-75A78CF0720E}" presName="pyramid" presStyleLbl="node1" presStyleIdx="0" presStyleCnt="1" custLinFactNeighborX="2573" custLinFactNeighborY="34375"/>
      <dgm:spPr/>
    </dgm:pt>
    <dgm:pt modelId="{D28E6FB1-07D5-43E6-9F00-F9C1AA2C5AD4}" type="pres">
      <dgm:prSet presAssocID="{9E9F07E0-B344-45BA-82C7-75A78CF0720E}" presName="theList" presStyleCnt="0"/>
      <dgm:spPr/>
    </dgm:pt>
    <dgm:pt modelId="{6EDFE61B-DF15-4E83-B1DC-3437D2175611}" type="pres">
      <dgm:prSet presAssocID="{C5744741-BF81-46A8-9E16-5E7A471A7519}" presName="aNode" presStyleLbl="fgAcc1" presStyleIdx="0" presStyleCnt="4" custScaleX="1584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B75DB6-BB88-49F0-AFD5-6E122FE2272F}" type="pres">
      <dgm:prSet presAssocID="{C5744741-BF81-46A8-9E16-5E7A471A7519}" presName="aSpace" presStyleCnt="0"/>
      <dgm:spPr/>
    </dgm:pt>
    <dgm:pt modelId="{D67AB04C-6E54-4C70-83EE-B8AB0D053793}" type="pres">
      <dgm:prSet presAssocID="{42C15841-CFD7-43DD-BCA1-475961D9DF52}" presName="aNode" presStyleLbl="fgAcc1" presStyleIdx="1" presStyleCnt="4" custScaleX="176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11545-A605-4063-9144-ADB3F37365A4}" type="pres">
      <dgm:prSet presAssocID="{42C15841-CFD7-43DD-BCA1-475961D9DF52}" presName="aSpace" presStyleCnt="0"/>
      <dgm:spPr/>
    </dgm:pt>
    <dgm:pt modelId="{AC27DE00-F14F-47E2-A549-5DBDE4868BDC}" type="pres">
      <dgm:prSet presAssocID="{E3FB2708-5252-4BA5-BBEA-F4756C4F2BAE}" presName="aNode" presStyleLbl="fgAcc1" presStyleIdx="2" presStyleCnt="4" custScaleX="211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B80FBD-8A15-4E25-8912-2D1863315786}" type="pres">
      <dgm:prSet presAssocID="{E3FB2708-5252-4BA5-BBEA-F4756C4F2BAE}" presName="aSpace" presStyleCnt="0"/>
      <dgm:spPr/>
    </dgm:pt>
    <dgm:pt modelId="{A1AF65DC-4437-4860-BF0E-FC6CEE4294E2}" type="pres">
      <dgm:prSet presAssocID="{BF0975C9-F556-4220-B33C-059AA17B36F5}" presName="aNode" presStyleLbl="fgAcc1" presStyleIdx="3" presStyleCnt="4" custScaleX="2486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0508F3-19C8-4E41-92E3-67A1F1A5AC4C}" type="pres">
      <dgm:prSet presAssocID="{BF0975C9-F556-4220-B33C-059AA17B36F5}" presName="aSpace" presStyleCnt="0"/>
      <dgm:spPr/>
    </dgm:pt>
  </dgm:ptLst>
  <dgm:cxnLst>
    <dgm:cxn modelId="{A7E43963-D275-4275-968A-8FDCAF3BB56B}" type="presOf" srcId="{E3FB2708-5252-4BA5-BBEA-F4756C4F2BAE}" destId="{AC27DE00-F14F-47E2-A549-5DBDE4868BDC}" srcOrd="0" destOrd="0" presId="urn:microsoft.com/office/officeart/2005/8/layout/pyramid2"/>
    <dgm:cxn modelId="{232A9827-6AB4-497F-9D5A-B21F67ADA19A}" type="presOf" srcId="{9E9F07E0-B344-45BA-82C7-75A78CF0720E}" destId="{47372823-5669-4853-A68D-6435C2DCBB03}" srcOrd="0" destOrd="0" presId="urn:microsoft.com/office/officeart/2005/8/layout/pyramid2"/>
    <dgm:cxn modelId="{8114D13A-E6C6-4B8C-96B0-F6D847BCAB06}" srcId="{9E9F07E0-B344-45BA-82C7-75A78CF0720E}" destId="{42C15841-CFD7-43DD-BCA1-475961D9DF52}" srcOrd="1" destOrd="0" parTransId="{70AA67BE-C01D-41E5-A5A2-1F6B6BEB04A4}" sibTransId="{90A5B3ED-6FDE-47D3-9287-937A539AF976}"/>
    <dgm:cxn modelId="{FBC25A6E-C328-4B38-94F2-DBEA0CFFE542}" type="presOf" srcId="{BF0975C9-F556-4220-B33C-059AA17B36F5}" destId="{A1AF65DC-4437-4860-BF0E-FC6CEE4294E2}" srcOrd="0" destOrd="0" presId="urn:microsoft.com/office/officeart/2005/8/layout/pyramid2"/>
    <dgm:cxn modelId="{34D48909-7BA3-4F02-9D9B-1C99CAF27E19}" srcId="{9E9F07E0-B344-45BA-82C7-75A78CF0720E}" destId="{BF0975C9-F556-4220-B33C-059AA17B36F5}" srcOrd="3" destOrd="0" parTransId="{82FB51EC-5189-4C5E-B1FB-8D02690022D2}" sibTransId="{63D9F685-CBD7-4142-B269-D65C9D2B7A58}"/>
    <dgm:cxn modelId="{92D9FFCB-9683-4A9E-B573-FACA06A848DC}" type="presOf" srcId="{C5744741-BF81-46A8-9E16-5E7A471A7519}" destId="{6EDFE61B-DF15-4E83-B1DC-3437D2175611}" srcOrd="0" destOrd="0" presId="urn:microsoft.com/office/officeart/2005/8/layout/pyramid2"/>
    <dgm:cxn modelId="{28049343-1F16-40DD-8110-6A22C2E6392A}" srcId="{9E9F07E0-B344-45BA-82C7-75A78CF0720E}" destId="{E3FB2708-5252-4BA5-BBEA-F4756C4F2BAE}" srcOrd="2" destOrd="0" parTransId="{91A2C6EB-DE0E-43D0-85FE-4DD227AE821B}" sibTransId="{BF129296-2FA6-4743-BDE9-988B7378C1D4}"/>
    <dgm:cxn modelId="{5943F76E-38C4-42F6-A47D-86F4E3EE84CE}" type="presOf" srcId="{42C15841-CFD7-43DD-BCA1-475961D9DF52}" destId="{D67AB04C-6E54-4C70-83EE-B8AB0D053793}" srcOrd="0" destOrd="0" presId="urn:microsoft.com/office/officeart/2005/8/layout/pyramid2"/>
    <dgm:cxn modelId="{71991AE3-9363-4298-A66C-93708CDCFE3A}" srcId="{9E9F07E0-B344-45BA-82C7-75A78CF0720E}" destId="{C5744741-BF81-46A8-9E16-5E7A471A7519}" srcOrd="0" destOrd="0" parTransId="{8FF96F92-56B5-4FA7-B46A-7FAA72E972D5}" sibTransId="{1D3593D8-DF55-4CE9-A28B-AA4060EAF148}"/>
    <dgm:cxn modelId="{5704FA7A-2A27-4E7D-A564-1F2806E52352}" type="presParOf" srcId="{47372823-5669-4853-A68D-6435C2DCBB03}" destId="{21B1446F-D042-49BB-B2BF-039780EAA184}" srcOrd="0" destOrd="0" presId="urn:microsoft.com/office/officeart/2005/8/layout/pyramid2"/>
    <dgm:cxn modelId="{D7E01311-C082-440E-BE9A-7CE2FFCAE421}" type="presParOf" srcId="{47372823-5669-4853-A68D-6435C2DCBB03}" destId="{D28E6FB1-07D5-43E6-9F00-F9C1AA2C5AD4}" srcOrd="1" destOrd="0" presId="urn:microsoft.com/office/officeart/2005/8/layout/pyramid2"/>
    <dgm:cxn modelId="{D2CC1CE9-58AD-450E-9355-FE03505B6F5F}" type="presParOf" srcId="{D28E6FB1-07D5-43E6-9F00-F9C1AA2C5AD4}" destId="{6EDFE61B-DF15-4E83-B1DC-3437D2175611}" srcOrd="0" destOrd="0" presId="urn:microsoft.com/office/officeart/2005/8/layout/pyramid2"/>
    <dgm:cxn modelId="{A6E7194C-A366-45AF-B011-BA370CE03C1A}" type="presParOf" srcId="{D28E6FB1-07D5-43E6-9F00-F9C1AA2C5AD4}" destId="{8BB75DB6-BB88-49F0-AFD5-6E122FE2272F}" srcOrd="1" destOrd="0" presId="urn:microsoft.com/office/officeart/2005/8/layout/pyramid2"/>
    <dgm:cxn modelId="{B1F40E42-3217-4815-8564-D5DA01AE1EE5}" type="presParOf" srcId="{D28E6FB1-07D5-43E6-9F00-F9C1AA2C5AD4}" destId="{D67AB04C-6E54-4C70-83EE-B8AB0D053793}" srcOrd="2" destOrd="0" presId="urn:microsoft.com/office/officeart/2005/8/layout/pyramid2"/>
    <dgm:cxn modelId="{AF99C51A-8766-46FE-8FF5-E8CFDE650E8F}" type="presParOf" srcId="{D28E6FB1-07D5-43E6-9F00-F9C1AA2C5AD4}" destId="{70711545-A605-4063-9144-ADB3F37365A4}" srcOrd="3" destOrd="0" presId="urn:microsoft.com/office/officeart/2005/8/layout/pyramid2"/>
    <dgm:cxn modelId="{74B92852-23B7-489E-BCCA-C988D844AE8B}" type="presParOf" srcId="{D28E6FB1-07D5-43E6-9F00-F9C1AA2C5AD4}" destId="{AC27DE00-F14F-47E2-A549-5DBDE4868BDC}" srcOrd="4" destOrd="0" presId="urn:microsoft.com/office/officeart/2005/8/layout/pyramid2"/>
    <dgm:cxn modelId="{ADB63214-72C9-4F95-BB11-CB328DA9B242}" type="presParOf" srcId="{D28E6FB1-07D5-43E6-9F00-F9C1AA2C5AD4}" destId="{6CB80FBD-8A15-4E25-8912-2D1863315786}" srcOrd="5" destOrd="0" presId="urn:microsoft.com/office/officeart/2005/8/layout/pyramid2"/>
    <dgm:cxn modelId="{4986F0B7-8C95-4EDB-9864-C60894FF712E}" type="presParOf" srcId="{D28E6FB1-07D5-43E6-9F00-F9C1AA2C5AD4}" destId="{A1AF65DC-4437-4860-BF0E-FC6CEE4294E2}" srcOrd="6" destOrd="0" presId="urn:microsoft.com/office/officeart/2005/8/layout/pyramid2"/>
    <dgm:cxn modelId="{1461F403-5980-4363-A7C6-548BAD01EEA8}" type="presParOf" srcId="{D28E6FB1-07D5-43E6-9F00-F9C1AA2C5AD4}" destId="{540508F3-19C8-4E41-92E3-67A1F1A5AC4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DDFB-9EF6-4997-8A4F-D1CCDEE1FDE1}" type="datetimeFigureOut">
              <a:rPr lang="it-IT" smtClean="0"/>
              <a:pPr/>
              <a:t>26/09/2022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0ED6-302E-4E94-8BDF-3A45E69DB0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40ED6-302E-4E94-8BDF-3A45E69DB0C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ADF5-DAC8-445E-9D94-9F05916C61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CEE4-3B1B-402E-8759-A62EBB53097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594-3C66-4888-A7A9-A4BA6351614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3C9B83-C892-4225-BA48-BC97C56ACA1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D848-1709-49D0-93D6-358B24BE30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FD97-2AF9-4672-9D2C-F9DE0CAE65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0904-9E06-4DB6-8F0C-F4C3C838B8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762-4C36-4F16-A5AA-C63DE5CE76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D445-465A-40D1-AB4A-26620D8EAB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55A1-E6AC-4D8E-94EE-DC083650E79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8B07-1B5C-4CE1-974D-5FE0EFA0B94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F7F9-6207-48BC-B438-241DAE3308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547A-9A6F-407F-AC45-6C7340C43F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28" y="1000108"/>
            <a:ext cx="6629400" cy="11477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Arthur </a:t>
            </a:r>
            <a:r>
              <a:rPr lang="it-IT" b="1" dirty="0" smtClean="0"/>
              <a:t>Schopenhauer </a:t>
            </a:r>
            <a:r>
              <a:rPr lang="it-IT" sz="2700" dirty="0" smtClean="0"/>
              <a:t>(Danzica 1788 – Francoforte 1860)</a:t>
            </a:r>
            <a:endParaRPr lang="it-IT" sz="27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1071538" y="2786058"/>
            <a:ext cx="807246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4823" name="Picture 7" descr="Schopenh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3097212" cy="400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88462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i="1" dirty="0">
                <a:solidFill>
                  <a:srgbClr val="FF0000"/>
                </a:solidFill>
              </a:rPr>
              <a:t>Il mondo come volontà e rappresentazione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it-IT" sz="3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“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mondo è una mia rappresentazione</a:t>
            </a:r>
            <a:r>
              <a:rPr lang="it-IT" sz="2400" dirty="0" smtClean="0"/>
              <a:t>”: ecco una verità che vale in rapporto a ciascun essere vivente e conoscente, anche se l’uomo soltanto è capace di accoglierla nella sua coscienza riflessa e astratta: e quando egli fa veramente questo, la meditazione filosofica è penetrata in lui. Diventa allora per lui chiaro e certo che egli non conosce né il sole né la terra, ma sempre soltanto un occhio, che vede un sole, una mano, che sente una terra; che il mondo, che lo circonda, non esiste se non come rappresentazione, vale a dire sempre soltanto in rapporto ad un altro, a colui che lo rappresenta, il quale è lui stesso. </a:t>
            </a:r>
            <a:r>
              <a:rPr lang="it-IT" i="1" dirty="0" smtClean="0"/>
              <a:t>(Libro I, par.1)</a:t>
            </a:r>
            <a:endParaRPr lang="it-IT" i="1" dirty="0"/>
          </a:p>
        </p:txBody>
      </p:sp>
      <p:pic>
        <p:nvPicPr>
          <p:cNvPr id="4" name="Immagine 3" descr="Actt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51723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parte dalla distinzione kantiana...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28728" y="1714488"/>
            <a:ext cx="271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FF0000"/>
                </a:solidFill>
              </a:rPr>
              <a:t>FENOMENO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29256" y="37147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0000CC"/>
                </a:solidFill>
              </a:rPr>
              <a:t>NOUMENO</a:t>
            </a:r>
            <a:endParaRPr lang="it-IT" sz="3200" b="1" u="sng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5786" y="2571744"/>
            <a:ext cx="3736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È l’unica realtà conoscibile, tramite le forme a </a:t>
            </a:r>
            <a:r>
              <a:rPr lang="it-IT" sz="3600" dirty="0" err="1" smtClean="0"/>
              <a:t>prirori</a:t>
            </a:r>
            <a:r>
              <a:rPr lang="it-IT" sz="3600" dirty="0" smtClean="0"/>
              <a:t>, per la mente umana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86380" y="4357694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È la vera realtà, ma è inconoscibile</a:t>
            </a:r>
            <a:endParaRPr lang="it-IT" sz="3600" dirty="0"/>
          </a:p>
        </p:txBody>
      </p:sp>
      <p:pic>
        <p:nvPicPr>
          <p:cNvPr id="1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143884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7158" y="1785926"/>
            <a:ext cx="328614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it-IT" sz="3200" dirty="0" smtClean="0"/>
              <a:t>È </a:t>
            </a:r>
            <a:r>
              <a:rPr lang="it-IT" sz="3200" b="1" dirty="0" smtClean="0"/>
              <a:t>illusione</a:t>
            </a:r>
            <a:r>
              <a:rPr lang="it-IT" sz="3200" dirty="0" smtClean="0"/>
              <a:t>, </a:t>
            </a:r>
            <a:r>
              <a:rPr lang="it-IT" sz="3200" b="1" dirty="0" smtClean="0"/>
              <a:t>rappresentazione</a:t>
            </a:r>
            <a:r>
              <a:rPr lang="it-IT" sz="3200" dirty="0" smtClean="0"/>
              <a:t>, sogno, </a:t>
            </a:r>
            <a:r>
              <a:rPr lang="it-IT" sz="3200" b="1" dirty="0" smtClean="0">
                <a:solidFill>
                  <a:srgbClr val="FF0000"/>
                </a:solidFill>
              </a:rPr>
              <a:t>VELO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MAYA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4876" y="1785926"/>
            <a:ext cx="407196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È ciò che sta </a:t>
            </a:r>
            <a:r>
              <a:rPr lang="it-IT" sz="3200" b="1" dirty="0" smtClean="0"/>
              <a:t>dietro il velo </a:t>
            </a:r>
            <a:r>
              <a:rPr lang="it-IT" sz="3200" dirty="0" smtClean="0"/>
              <a:t>di Maya (ciò che si “nasconde” dietro al fenomeno): per S. è </a:t>
            </a:r>
            <a:r>
              <a:rPr lang="it-IT" sz="3200" b="1" dirty="0" smtClean="0">
                <a:solidFill>
                  <a:srgbClr val="0000CC"/>
                </a:solidFill>
              </a:rPr>
              <a:t>CONOSCIBILE</a:t>
            </a:r>
            <a:endParaRPr lang="it-IT" sz="3200" b="1" dirty="0">
              <a:solidFill>
                <a:srgbClr val="0000C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4500570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 ciò che conosciamo dipende dal soggetto, ogni conoscenza allora è solo </a:t>
            </a:r>
            <a:r>
              <a:rPr lang="it-IT" sz="2800" b="1" dirty="0" smtClean="0">
                <a:solidFill>
                  <a:srgbClr val="FF0000"/>
                </a:solidFill>
              </a:rPr>
              <a:t>RAPPRESENTAZIONE</a:t>
            </a:r>
            <a:r>
              <a:rPr lang="it-IT" sz="2800" dirty="0" smtClean="0"/>
              <a:t> e, in quanto semplice costruzione mentale, apparenza, </a:t>
            </a:r>
            <a:r>
              <a:rPr lang="it-IT" sz="2800" b="1" dirty="0" smtClean="0"/>
              <a:t>ILLUSIONE, sogno</a:t>
            </a:r>
            <a:endParaRPr lang="it-IT" sz="2800" b="1" dirty="0"/>
          </a:p>
        </p:txBody>
      </p:sp>
      <p:sp>
        <p:nvSpPr>
          <p:cNvPr id="13" name="Freccia in giù 12"/>
          <p:cNvSpPr/>
          <p:nvPr/>
        </p:nvSpPr>
        <p:spPr>
          <a:xfrm>
            <a:off x="1785918" y="4000504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85786" y="928670"/>
            <a:ext cx="271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FF0000"/>
                </a:solidFill>
              </a:rPr>
              <a:t>FENOMENO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92867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solidFill>
                  <a:srgbClr val="0000CC"/>
                </a:solidFill>
              </a:rPr>
              <a:t>NOUMENO</a:t>
            </a:r>
            <a:endParaRPr lang="it-IT" sz="3200" b="1" u="sng" dirty="0">
              <a:solidFill>
                <a:srgbClr val="0000CC"/>
              </a:solidFill>
            </a:endParaRPr>
          </a:p>
        </p:txBody>
      </p:sp>
      <p:pic>
        <p:nvPicPr>
          <p:cNvPr id="1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42852"/>
            <a:ext cx="1214446" cy="144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42844" y="928670"/>
            <a:ext cx="237626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Soggetto rappresentante</a:t>
            </a:r>
            <a:endParaRPr lang="it-IT" sz="2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57950" y="928670"/>
            <a:ext cx="237626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Oggetto rappresentato</a:t>
            </a:r>
            <a:endParaRPr lang="it-IT" sz="2600" dirty="0"/>
          </a:p>
        </p:txBody>
      </p:sp>
      <p:sp>
        <p:nvSpPr>
          <p:cNvPr id="11" name="Ovale 10"/>
          <p:cNvSpPr/>
          <p:nvPr/>
        </p:nvSpPr>
        <p:spPr>
          <a:xfrm>
            <a:off x="4572000" y="4365104"/>
            <a:ext cx="720080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/>
          <p:cNvSpPr/>
          <p:nvPr/>
        </p:nvSpPr>
        <p:spPr>
          <a:xfrm>
            <a:off x="2000232" y="428604"/>
            <a:ext cx="4873174" cy="84870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57148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RAPPRESENTAZIONE</a:t>
            </a:r>
            <a:endParaRPr lang="it-IT" sz="3200" b="1" dirty="0"/>
          </a:p>
        </p:txBody>
      </p:sp>
      <p:sp>
        <p:nvSpPr>
          <p:cNvPr id="9" name="Freccia in giù 8"/>
          <p:cNvSpPr/>
          <p:nvPr/>
        </p:nvSpPr>
        <p:spPr>
          <a:xfrm>
            <a:off x="1142976" y="2500306"/>
            <a:ext cx="216024" cy="136815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43711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nostra mente è corredata da TRE FORME A PRIORI</a:t>
            </a:r>
            <a:endParaRPr lang="it-IT" sz="2400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3851920" y="494116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499992" y="508518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292080" y="501317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123728" y="52292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SPAZIO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75856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TEMPO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5445224"/>
            <a:ext cx="213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00CC"/>
                </a:solidFill>
              </a:rPr>
              <a:t>CAUSALITA’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071802" y="221455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Sono come vetri sfaccettati attraverso cui le cose ci appaiono deformate</a:t>
            </a:r>
            <a:endParaRPr lang="it-IT" sz="2400" dirty="0"/>
          </a:p>
        </p:txBody>
      </p:sp>
      <p:sp>
        <p:nvSpPr>
          <p:cNvPr id="22" name="Freccia in su 21"/>
          <p:cNvSpPr/>
          <p:nvPr/>
        </p:nvSpPr>
        <p:spPr>
          <a:xfrm>
            <a:off x="6143636" y="3286124"/>
            <a:ext cx="214314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vita e’ un sogno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340768"/>
            <a:ext cx="30243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La rappresentazione è ingannevole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27784" y="1844824"/>
            <a:ext cx="42484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“La vita e il sogno sono due pagine dello stesso libro”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2348880"/>
            <a:ext cx="230425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400" dirty="0" smtClean="0"/>
              <a:t>Non posso distinguere nettamente tra una sensazione onirica e una percezione sensoriale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4509120"/>
            <a:ext cx="30243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La vita potrebbe benissimo essere un lungo sogno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2863205" cy="28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854279"/>
            <a:ext cx="6228184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Noi abbiamo sogni; non è forse tutta la vita un sogno? – o più precisamente: esiste un criterio sicuro per distinguere sogno e realtà, fantasmi ed oggetti reali? [...] 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Dopo tutti questi passi di poeti sarà concesso anche a me di esprimermi con una similitudine. La vita e il sogno sono le pagine di uno stesso libro. La lettura continuata si chiama la vita reale. Ma quando l’ora abituale della lettura (il giorno) è terminata e giunge il tempo del riposo, allora noi spesso seguitiamo ancora pigramente, senza ordine e connessione, a sfogliare ora qua ora là una pagina: ora è una pagina già letta, ora una ancora sconosciuta, ma sempre dello stesso libro. Una pagina letta così isolatamente è invero senza connessione con la lettura ordinata: tuttavia non rimane molto indietro a questa, se si pensa che anche il complesso della lettura ordinata comincia e finisce parimenti all’improvviso, e si deve quindi considerare solo come un’unica pagina più lunga.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VELO </a:t>
            </a:r>
            <a:r>
              <a:rPr lang="it-IT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MAYA</a:t>
            </a:r>
            <a:endParaRPr lang="it-IT" sz="3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2" name="Picture 6" descr="17720Condi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00174"/>
            <a:ext cx="3513209" cy="4525963"/>
          </a:xfrm>
          <a:noFill/>
          <a:ln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3568" y="1412776"/>
            <a:ext cx="388843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200" dirty="0"/>
              <a:t>L’antica saggezza religiosa indiana, conservata nei versi dei </a:t>
            </a:r>
            <a:r>
              <a:rPr lang="it-IT" sz="2200" b="1" i="1" dirty="0"/>
              <a:t>Veda</a:t>
            </a:r>
            <a:r>
              <a:rPr lang="it-IT" sz="2200" dirty="0"/>
              <a:t>, ritiene che: “</a:t>
            </a:r>
            <a:r>
              <a:rPr lang="it-IT" sz="2200" i="1" dirty="0"/>
              <a:t>è Maya il velo dell’illusione, che ottenebra le pupille dei mortali e fa loro vedere un mondo di cui non si può dire né che esista né che non esista; il mondo, infatti, è simile al sogno, allo scintillio della luce solare sulla sabbia che il viaggiatore scambia da lontano per acqua, oppure ad una corda buttata per terra ch’egli prende per un serpente</a:t>
            </a:r>
            <a:r>
              <a:rPr lang="it-IT" sz="2200" dirty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340768"/>
            <a:ext cx="246138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MAYA</a:t>
            </a:r>
            <a:endParaRPr lang="it-IT" sz="4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143240" y="1357298"/>
            <a:ext cx="52149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ILLUSIONE FENOMENICA</a:t>
            </a:r>
          </a:p>
          <a:p>
            <a:r>
              <a:rPr lang="it-IT" sz="2800" dirty="0" smtClean="0"/>
              <a:t>(copre il dolore e la sofferenza del mondo)</a:t>
            </a:r>
            <a:endParaRPr lang="it-IT" sz="2800" dirty="0"/>
          </a:p>
        </p:txBody>
      </p:sp>
      <p:sp>
        <p:nvSpPr>
          <p:cNvPr id="4" name="Figura a mano libera 3"/>
          <p:cNvSpPr/>
          <p:nvPr/>
        </p:nvSpPr>
        <p:spPr>
          <a:xfrm>
            <a:off x="1883229" y="4212771"/>
            <a:ext cx="6226628" cy="1048181"/>
          </a:xfrm>
          <a:custGeom>
            <a:avLst/>
            <a:gdLst>
              <a:gd name="connsiteX0" fmla="*/ 0 w 6226628"/>
              <a:gd name="connsiteY0" fmla="*/ 936172 h 1048181"/>
              <a:gd name="connsiteX1" fmla="*/ 108857 w 6226628"/>
              <a:gd name="connsiteY1" fmla="*/ 968829 h 1048181"/>
              <a:gd name="connsiteX2" fmla="*/ 239485 w 6226628"/>
              <a:gd name="connsiteY2" fmla="*/ 990600 h 1048181"/>
              <a:gd name="connsiteX3" fmla="*/ 642257 w 6226628"/>
              <a:gd name="connsiteY3" fmla="*/ 957943 h 1048181"/>
              <a:gd name="connsiteX4" fmla="*/ 685800 w 6226628"/>
              <a:gd name="connsiteY4" fmla="*/ 925286 h 1048181"/>
              <a:gd name="connsiteX5" fmla="*/ 740228 w 6226628"/>
              <a:gd name="connsiteY5" fmla="*/ 849086 h 1048181"/>
              <a:gd name="connsiteX6" fmla="*/ 762000 w 6226628"/>
              <a:gd name="connsiteY6" fmla="*/ 827315 h 1048181"/>
              <a:gd name="connsiteX7" fmla="*/ 783771 w 6226628"/>
              <a:gd name="connsiteY7" fmla="*/ 805543 h 1048181"/>
              <a:gd name="connsiteX8" fmla="*/ 816428 w 6226628"/>
              <a:gd name="connsiteY8" fmla="*/ 740229 h 1048181"/>
              <a:gd name="connsiteX9" fmla="*/ 849085 w 6226628"/>
              <a:gd name="connsiteY9" fmla="*/ 729343 h 1048181"/>
              <a:gd name="connsiteX10" fmla="*/ 859971 w 6226628"/>
              <a:gd name="connsiteY10" fmla="*/ 696686 h 1048181"/>
              <a:gd name="connsiteX11" fmla="*/ 957942 w 6226628"/>
              <a:gd name="connsiteY11" fmla="*/ 642258 h 1048181"/>
              <a:gd name="connsiteX12" fmla="*/ 979714 w 6226628"/>
              <a:gd name="connsiteY12" fmla="*/ 620486 h 1048181"/>
              <a:gd name="connsiteX13" fmla="*/ 1088571 w 6226628"/>
              <a:gd name="connsiteY13" fmla="*/ 587829 h 1048181"/>
              <a:gd name="connsiteX14" fmla="*/ 1719942 w 6226628"/>
              <a:gd name="connsiteY14" fmla="*/ 576943 h 1048181"/>
              <a:gd name="connsiteX15" fmla="*/ 1752600 w 6226628"/>
              <a:gd name="connsiteY15" fmla="*/ 566058 h 1048181"/>
              <a:gd name="connsiteX16" fmla="*/ 1796142 w 6226628"/>
              <a:gd name="connsiteY16" fmla="*/ 555172 h 1048181"/>
              <a:gd name="connsiteX17" fmla="*/ 1861457 w 6226628"/>
              <a:gd name="connsiteY17" fmla="*/ 533400 h 1048181"/>
              <a:gd name="connsiteX18" fmla="*/ 1883228 w 6226628"/>
              <a:gd name="connsiteY18" fmla="*/ 500743 h 1048181"/>
              <a:gd name="connsiteX19" fmla="*/ 1915885 w 6226628"/>
              <a:gd name="connsiteY19" fmla="*/ 489858 h 1048181"/>
              <a:gd name="connsiteX20" fmla="*/ 1937657 w 6226628"/>
              <a:gd name="connsiteY20" fmla="*/ 446315 h 1048181"/>
              <a:gd name="connsiteX21" fmla="*/ 1981200 w 6226628"/>
              <a:gd name="connsiteY21" fmla="*/ 402772 h 1048181"/>
              <a:gd name="connsiteX22" fmla="*/ 2002971 w 6226628"/>
              <a:gd name="connsiteY22" fmla="*/ 370115 h 1048181"/>
              <a:gd name="connsiteX23" fmla="*/ 2068285 w 6226628"/>
              <a:gd name="connsiteY23" fmla="*/ 326572 h 1048181"/>
              <a:gd name="connsiteX24" fmla="*/ 2090057 w 6226628"/>
              <a:gd name="connsiteY24" fmla="*/ 304800 h 1048181"/>
              <a:gd name="connsiteX25" fmla="*/ 2100942 w 6226628"/>
              <a:gd name="connsiteY25" fmla="*/ 272143 h 1048181"/>
              <a:gd name="connsiteX26" fmla="*/ 2155371 w 6226628"/>
              <a:gd name="connsiteY26" fmla="*/ 239486 h 1048181"/>
              <a:gd name="connsiteX27" fmla="*/ 2177142 w 6226628"/>
              <a:gd name="connsiteY27" fmla="*/ 206829 h 1048181"/>
              <a:gd name="connsiteX28" fmla="*/ 2242457 w 6226628"/>
              <a:gd name="connsiteY28" fmla="*/ 185058 h 1048181"/>
              <a:gd name="connsiteX29" fmla="*/ 2264228 w 6226628"/>
              <a:gd name="connsiteY29" fmla="*/ 163286 h 1048181"/>
              <a:gd name="connsiteX30" fmla="*/ 2296885 w 6226628"/>
              <a:gd name="connsiteY30" fmla="*/ 152400 h 1048181"/>
              <a:gd name="connsiteX31" fmla="*/ 2318657 w 6226628"/>
              <a:gd name="connsiteY31" fmla="*/ 119743 h 1048181"/>
              <a:gd name="connsiteX32" fmla="*/ 2394857 w 6226628"/>
              <a:gd name="connsiteY32" fmla="*/ 97972 h 1048181"/>
              <a:gd name="connsiteX33" fmla="*/ 2460171 w 6226628"/>
              <a:gd name="connsiteY33" fmla="*/ 65315 h 1048181"/>
              <a:gd name="connsiteX34" fmla="*/ 2492828 w 6226628"/>
              <a:gd name="connsiteY34" fmla="*/ 43543 h 1048181"/>
              <a:gd name="connsiteX35" fmla="*/ 2547257 w 6226628"/>
              <a:gd name="connsiteY35" fmla="*/ 32658 h 1048181"/>
              <a:gd name="connsiteX36" fmla="*/ 2590800 w 6226628"/>
              <a:gd name="connsiteY36" fmla="*/ 10886 h 1048181"/>
              <a:gd name="connsiteX37" fmla="*/ 2656114 w 6226628"/>
              <a:gd name="connsiteY37" fmla="*/ 0 h 1048181"/>
              <a:gd name="connsiteX38" fmla="*/ 3026228 w 6226628"/>
              <a:gd name="connsiteY38" fmla="*/ 10886 h 1048181"/>
              <a:gd name="connsiteX39" fmla="*/ 3058885 w 6226628"/>
              <a:gd name="connsiteY39" fmla="*/ 21772 h 1048181"/>
              <a:gd name="connsiteX40" fmla="*/ 3124200 w 6226628"/>
              <a:gd name="connsiteY40" fmla="*/ 32658 h 1048181"/>
              <a:gd name="connsiteX41" fmla="*/ 3167742 w 6226628"/>
              <a:gd name="connsiteY41" fmla="*/ 54429 h 1048181"/>
              <a:gd name="connsiteX42" fmla="*/ 3222171 w 6226628"/>
              <a:gd name="connsiteY42" fmla="*/ 65315 h 1048181"/>
              <a:gd name="connsiteX43" fmla="*/ 3331028 w 6226628"/>
              <a:gd name="connsiteY43" fmla="*/ 108858 h 1048181"/>
              <a:gd name="connsiteX44" fmla="*/ 3352800 w 6226628"/>
              <a:gd name="connsiteY44" fmla="*/ 130629 h 1048181"/>
              <a:gd name="connsiteX45" fmla="*/ 3461657 w 6226628"/>
              <a:gd name="connsiteY45" fmla="*/ 195943 h 1048181"/>
              <a:gd name="connsiteX46" fmla="*/ 3494314 w 6226628"/>
              <a:gd name="connsiteY46" fmla="*/ 217715 h 1048181"/>
              <a:gd name="connsiteX47" fmla="*/ 3570514 w 6226628"/>
              <a:gd name="connsiteY47" fmla="*/ 239486 h 1048181"/>
              <a:gd name="connsiteX48" fmla="*/ 3690257 w 6226628"/>
              <a:gd name="connsiteY48" fmla="*/ 304800 h 1048181"/>
              <a:gd name="connsiteX49" fmla="*/ 3744685 w 6226628"/>
              <a:gd name="connsiteY49" fmla="*/ 315686 h 1048181"/>
              <a:gd name="connsiteX50" fmla="*/ 3842657 w 6226628"/>
              <a:gd name="connsiteY50" fmla="*/ 370115 h 1048181"/>
              <a:gd name="connsiteX51" fmla="*/ 3875314 w 6226628"/>
              <a:gd name="connsiteY51" fmla="*/ 402772 h 1048181"/>
              <a:gd name="connsiteX52" fmla="*/ 3918857 w 6226628"/>
              <a:gd name="connsiteY52" fmla="*/ 413658 h 1048181"/>
              <a:gd name="connsiteX53" fmla="*/ 4125685 w 6226628"/>
              <a:gd name="connsiteY53" fmla="*/ 391886 h 1048181"/>
              <a:gd name="connsiteX54" fmla="*/ 4201885 w 6226628"/>
              <a:gd name="connsiteY54" fmla="*/ 370115 h 1048181"/>
              <a:gd name="connsiteX55" fmla="*/ 4288971 w 6226628"/>
              <a:gd name="connsiteY55" fmla="*/ 337458 h 1048181"/>
              <a:gd name="connsiteX56" fmla="*/ 4354285 w 6226628"/>
              <a:gd name="connsiteY56" fmla="*/ 304800 h 1048181"/>
              <a:gd name="connsiteX57" fmla="*/ 4386942 w 6226628"/>
              <a:gd name="connsiteY57" fmla="*/ 283029 h 1048181"/>
              <a:gd name="connsiteX58" fmla="*/ 4528457 w 6226628"/>
              <a:gd name="connsiteY58" fmla="*/ 261258 h 1048181"/>
              <a:gd name="connsiteX59" fmla="*/ 4561114 w 6226628"/>
              <a:gd name="connsiteY59" fmla="*/ 250372 h 1048181"/>
              <a:gd name="connsiteX60" fmla="*/ 4844142 w 6226628"/>
              <a:gd name="connsiteY60" fmla="*/ 261258 h 1048181"/>
              <a:gd name="connsiteX61" fmla="*/ 4876800 w 6226628"/>
              <a:gd name="connsiteY61" fmla="*/ 272143 h 1048181"/>
              <a:gd name="connsiteX62" fmla="*/ 5007428 w 6226628"/>
              <a:gd name="connsiteY62" fmla="*/ 304800 h 1048181"/>
              <a:gd name="connsiteX63" fmla="*/ 5040085 w 6226628"/>
              <a:gd name="connsiteY63" fmla="*/ 315686 h 1048181"/>
              <a:gd name="connsiteX64" fmla="*/ 5116285 w 6226628"/>
              <a:gd name="connsiteY64" fmla="*/ 348343 h 1048181"/>
              <a:gd name="connsiteX65" fmla="*/ 5148942 w 6226628"/>
              <a:gd name="connsiteY65" fmla="*/ 370115 h 1048181"/>
              <a:gd name="connsiteX66" fmla="*/ 5181600 w 6226628"/>
              <a:gd name="connsiteY66" fmla="*/ 381000 h 1048181"/>
              <a:gd name="connsiteX67" fmla="*/ 5203371 w 6226628"/>
              <a:gd name="connsiteY67" fmla="*/ 402772 h 1048181"/>
              <a:gd name="connsiteX68" fmla="*/ 5279571 w 6226628"/>
              <a:gd name="connsiteY68" fmla="*/ 457200 h 1048181"/>
              <a:gd name="connsiteX69" fmla="*/ 5334000 w 6226628"/>
              <a:gd name="connsiteY69" fmla="*/ 511629 h 1048181"/>
              <a:gd name="connsiteX70" fmla="*/ 5388428 w 6226628"/>
              <a:gd name="connsiteY70" fmla="*/ 576943 h 1048181"/>
              <a:gd name="connsiteX71" fmla="*/ 5421085 w 6226628"/>
              <a:gd name="connsiteY71" fmla="*/ 598715 h 1048181"/>
              <a:gd name="connsiteX72" fmla="*/ 5464628 w 6226628"/>
              <a:gd name="connsiteY72" fmla="*/ 653143 h 1048181"/>
              <a:gd name="connsiteX73" fmla="*/ 5519057 w 6226628"/>
              <a:gd name="connsiteY73" fmla="*/ 696686 h 1048181"/>
              <a:gd name="connsiteX74" fmla="*/ 5573485 w 6226628"/>
              <a:gd name="connsiteY74" fmla="*/ 740229 h 1048181"/>
              <a:gd name="connsiteX75" fmla="*/ 5595257 w 6226628"/>
              <a:gd name="connsiteY75" fmla="*/ 762000 h 1048181"/>
              <a:gd name="connsiteX76" fmla="*/ 5660571 w 6226628"/>
              <a:gd name="connsiteY76" fmla="*/ 805543 h 1048181"/>
              <a:gd name="connsiteX77" fmla="*/ 5693228 w 6226628"/>
              <a:gd name="connsiteY77" fmla="*/ 827315 h 1048181"/>
              <a:gd name="connsiteX78" fmla="*/ 5715000 w 6226628"/>
              <a:gd name="connsiteY78" fmla="*/ 849086 h 1048181"/>
              <a:gd name="connsiteX79" fmla="*/ 5747657 w 6226628"/>
              <a:gd name="connsiteY79" fmla="*/ 859972 h 1048181"/>
              <a:gd name="connsiteX80" fmla="*/ 5791200 w 6226628"/>
              <a:gd name="connsiteY80" fmla="*/ 914400 h 1048181"/>
              <a:gd name="connsiteX81" fmla="*/ 5823857 w 6226628"/>
              <a:gd name="connsiteY81" fmla="*/ 936172 h 1048181"/>
              <a:gd name="connsiteX82" fmla="*/ 5856514 w 6226628"/>
              <a:gd name="connsiteY82" fmla="*/ 968829 h 1048181"/>
              <a:gd name="connsiteX83" fmla="*/ 5976257 w 6226628"/>
              <a:gd name="connsiteY83" fmla="*/ 1034143 h 1048181"/>
              <a:gd name="connsiteX84" fmla="*/ 6008914 w 6226628"/>
              <a:gd name="connsiteY84" fmla="*/ 1045029 h 1048181"/>
              <a:gd name="connsiteX85" fmla="*/ 6226628 w 6226628"/>
              <a:gd name="connsiteY85" fmla="*/ 1045029 h 104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226628" h="1048181">
                <a:moveTo>
                  <a:pt x="0" y="936172"/>
                </a:moveTo>
                <a:cubicBezTo>
                  <a:pt x="41483" y="950000"/>
                  <a:pt x="58999" y="956365"/>
                  <a:pt x="108857" y="968829"/>
                </a:cubicBezTo>
                <a:cubicBezTo>
                  <a:pt x="151312" y="979443"/>
                  <a:pt x="196462" y="984454"/>
                  <a:pt x="239485" y="990600"/>
                </a:cubicBezTo>
                <a:cubicBezTo>
                  <a:pt x="533923" y="981941"/>
                  <a:pt x="516313" y="1047904"/>
                  <a:pt x="642257" y="957943"/>
                </a:cubicBezTo>
                <a:cubicBezTo>
                  <a:pt x="657020" y="947398"/>
                  <a:pt x="671286" y="936172"/>
                  <a:pt x="685800" y="925286"/>
                </a:cubicBezTo>
                <a:cubicBezTo>
                  <a:pt x="703175" y="873157"/>
                  <a:pt x="688572" y="900741"/>
                  <a:pt x="740228" y="849086"/>
                </a:cubicBezTo>
                <a:lnTo>
                  <a:pt x="762000" y="827315"/>
                </a:lnTo>
                <a:lnTo>
                  <a:pt x="783771" y="805543"/>
                </a:lnTo>
                <a:cubicBezTo>
                  <a:pt x="790942" y="784031"/>
                  <a:pt x="797245" y="755576"/>
                  <a:pt x="816428" y="740229"/>
                </a:cubicBezTo>
                <a:cubicBezTo>
                  <a:pt x="825388" y="733061"/>
                  <a:pt x="838199" y="732972"/>
                  <a:pt x="849085" y="729343"/>
                </a:cubicBezTo>
                <a:cubicBezTo>
                  <a:pt x="852714" y="718457"/>
                  <a:pt x="851857" y="704800"/>
                  <a:pt x="859971" y="696686"/>
                </a:cubicBezTo>
                <a:cubicBezTo>
                  <a:pt x="897403" y="659254"/>
                  <a:pt x="916875" y="655946"/>
                  <a:pt x="957942" y="642258"/>
                </a:cubicBezTo>
                <a:cubicBezTo>
                  <a:pt x="965199" y="635001"/>
                  <a:pt x="970534" y="625076"/>
                  <a:pt x="979714" y="620486"/>
                </a:cubicBezTo>
                <a:cubicBezTo>
                  <a:pt x="983899" y="618394"/>
                  <a:pt x="1071869" y="588368"/>
                  <a:pt x="1088571" y="587829"/>
                </a:cubicBezTo>
                <a:cubicBezTo>
                  <a:pt x="1298950" y="581042"/>
                  <a:pt x="1509485" y="580572"/>
                  <a:pt x="1719942" y="576943"/>
                </a:cubicBezTo>
                <a:cubicBezTo>
                  <a:pt x="1730828" y="573315"/>
                  <a:pt x="1741567" y="569210"/>
                  <a:pt x="1752600" y="566058"/>
                </a:cubicBezTo>
                <a:cubicBezTo>
                  <a:pt x="1766985" y="561948"/>
                  <a:pt x="1781812" y="559471"/>
                  <a:pt x="1796142" y="555172"/>
                </a:cubicBezTo>
                <a:cubicBezTo>
                  <a:pt x="1818123" y="548577"/>
                  <a:pt x="1861457" y="533400"/>
                  <a:pt x="1861457" y="533400"/>
                </a:cubicBezTo>
                <a:cubicBezTo>
                  <a:pt x="1868714" y="522514"/>
                  <a:pt x="1873012" y="508916"/>
                  <a:pt x="1883228" y="500743"/>
                </a:cubicBezTo>
                <a:cubicBezTo>
                  <a:pt x="1892188" y="493575"/>
                  <a:pt x="1907771" y="497972"/>
                  <a:pt x="1915885" y="489858"/>
                </a:cubicBezTo>
                <a:cubicBezTo>
                  <a:pt x="1927360" y="478383"/>
                  <a:pt x="1927920" y="459297"/>
                  <a:pt x="1937657" y="446315"/>
                </a:cubicBezTo>
                <a:cubicBezTo>
                  <a:pt x="1949973" y="429894"/>
                  <a:pt x="1969814" y="419851"/>
                  <a:pt x="1981200" y="402772"/>
                </a:cubicBezTo>
                <a:cubicBezTo>
                  <a:pt x="1988457" y="391886"/>
                  <a:pt x="1993125" y="378730"/>
                  <a:pt x="2002971" y="370115"/>
                </a:cubicBezTo>
                <a:cubicBezTo>
                  <a:pt x="2022663" y="352885"/>
                  <a:pt x="2049783" y="345074"/>
                  <a:pt x="2068285" y="326572"/>
                </a:cubicBezTo>
                <a:lnTo>
                  <a:pt x="2090057" y="304800"/>
                </a:lnTo>
                <a:cubicBezTo>
                  <a:pt x="2093685" y="293914"/>
                  <a:pt x="2095038" y="281982"/>
                  <a:pt x="2100942" y="272143"/>
                </a:cubicBezTo>
                <a:cubicBezTo>
                  <a:pt x="2115884" y="247240"/>
                  <a:pt x="2129685" y="248048"/>
                  <a:pt x="2155371" y="239486"/>
                </a:cubicBezTo>
                <a:cubicBezTo>
                  <a:pt x="2162628" y="228600"/>
                  <a:pt x="2166048" y="213763"/>
                  <a:pt x="2177142" y="206829"/>
                </a:cubicBezTo>
                <a:cubicBezTo>
                  <a:pt x="2196603" y="194666"/>
                  <a:pt x="2242457" y="185058"/>
                  <a:pt x="2242457" y="185058"/>
                </a:cubicBezTo>
                <a:cubicBezTo>
                  <a:pt x="2249714" y="177801"/>
                  <a:pt x="2255427" y="168567"/>
                  <a:pt x="2264228" y="163286"/>
                </a:cubicBezTo>
                <a:cubicBezTo>
                  <a:pt x="2274067" y="157382"/>
                  <a:pt x="2287925" y="159568"/>
                  <a:pt x="2296885" y="152400"/>
                </a:cubicBezTo>
                <a:cubicBezTo>
                  <a:pt x="2307101" y="144227"/>
                  <a:pt x="2308441" y="127916"/>
                  <a:pt x="2318657" y="119743"/>
                </a:cubicBezTo>
                <a:cubicBezTo>
                  <a:pt x="2325754" y="114066"/>
                  <a:pt x="2392015" y="98682"/>
                  <a:pt x="2394857" y="97972"/>
                </a:cubicBezTo>
                <a:cubicBezTo>
                  <a:pt x="2488448" y="35576"/>
                  <a:pt x="2370033" y="110384"/>
                  <a:pt x="2460171" y="65315"/>
                </a:cubicBezTo>
                <a:cubicBezTo>
                  <a:pt x="2471873" y="59464"/>
                  <a:pt x="2480578" y="48137"/>
                  <a:pt x="2492828" y="43543"/>
                </a:cubicBezTo>
                <a:cubicBezTo>
                  <a:pt x="2510152" y="37046"/>
                  <a:pt x="2529114" y="36286"/>
                  <a:pt x="2547257" y="32658"/>
                </a:cubicBezTo>
                <a:cubicBezTo>
                  <a:pt x="2561771" y="25401"/>
                  <a:pt x="2575257" y="15549"/>
                  <a:pt x="2590800" y="10886"/>
                </a:cubicBezTo>
                <a:cubicBezTo>
                  <a:pt x="2611941" y="4544"/>
                  <a:pt x="2634042" y="0"/>
                  <a:pt x="2656114" y="0"/>
                </a:cubicBezTo>
                <a:cubicBezTo>
                  <a:pt x="2779539" y="0"/>
                  <a:pt x="2902857" y="7257"/>
                  <a:pt x="3026228" y="10886"/>
                </a:cubicBezTo>
                <a:cubicBezTo>
                  <a:pt x="3037114" y="14515"/>
                  <a:pt x="3047684" y="19283"/>
                  <a:pt x="3058885" y="21772"/>
                </a:cubicBezTo>
                <a:cubicBezTo>
                  <a:pt x="3080431" y="26560"/>
                  <a:pt x="3103059" y="26316"/>
                  <a:pt x="3124200" y="32658"/>
                </a:cubicBezTo>
                <a:cubicBezTo>
                  <a:pt x="3139743" y="37321"/>
                  <a:pt x="3152348" y="49298"/>
                  <a:pt x="3167742" y="54429"/>
                </a:cubicBezTo>
                <a:cubicBezTo>
                  <a:pt x="3185295" y="60280"/>
                  <a:pt x="3204321" y="60447"/>
                  <a:pt x="3222171" y="65315"/>
                </a:cubicBezTo>
                <a:cubicBezTo>
                  <a:pt x="3252134" y="73487"/>
                  <a:pt x="3302842" y="90068"/>
                  <a:pt x="3331028" y="108858"/>
                </a:cubicBezTo>
                <a:cubicBezTo>
                  <a:pt x="3339568" y="114551"/>
                  <a:pt x="3344589" y="124471"/>
                  <a:pt x="3352800" y="130629"/>
                </a:cubicBezTo>
                <a:cubicBezTo>
                  <a:pt x="3438028" y="194549"/>
                  <a:pt x="3390734" y="155415"/>
                  <a:pt x="3461657" y="195943"/>
                </a:cubicBezTo>
                <a:cubicBezTo>
                  <a:pt x="3473016" y="202434"/>
                  <a:pt x="3482289" y="212561"/>
                  <a:pt x="3494314" y="217715"/>
                </a:cubicBezTo>
                <a:cubicBezTo>
                  <a:pt x="3543153" y="238646"/>
                  <a:pt x="3528140" y="218298"/>
                  <a:pt x="3570514" y="239486"/>
                </a:cubicBezTo>
                <a:cubicBezTo>
                  <a:pt x="3623501" y="265980"/>
                  <a:pt x="3608026" y="288353"/>
                  <a:pt x="3690257" y="304800"/>
                </a:cubicBezTo>
                <a:lnTo>
                  <a:pt x="3744685" y="315686"/>
                </a:lnTo>
                <a:cubicBezTo>
                  <a:pt x="3819547" y="365594"/>
                  <a:pt x="3785177" y="350954"/>
                  <a:pt x="3842657" y="370115"/>
                </a:cubicBezTo>
                <a:cubicBezTo>
                  <a:pt x="3853543" y="381001"/>
                  <a:pt x="3861948" y="395134"/>
                  <a:pt x="3875314" y="402772"/>
                </a:cubicBezTo>
                <a:cubicBezTo>
                  <a:pt x="3888304" y="410195"/>
                  <a:pt x="3903910" y="414308"/>
                  <a:pt x="3918857" y="413658"/>
                </a:cubicBezTo>
                <a:cubicBezTo>
                  <a:pt x="3988115" y="410647"/>
                  <a:pt x="4056742" y="399143"/>
                  <a:pt x="4125685" y="391886"/>
                </a:cubicBezTo>
                <a:cubicBezTo>
                  <a:pt x="4147773" y="386364"/>
                  <a:pt x="4180027" y="379482"/>
                  <a:pt x="4201885" y="370115"/>
                </a:cubicBezTo>
                <a:cubicBezTo>
                  <a:pt x="4281582" y="335960"/>
                  <a:pt x="4208690" y="357527"/>
                  <a:pt x="4288971" y="337458"/>
                </a:cubicBezTo>
                <a:cubicBezTo>
                  <a:pt x="4382552" y="275069"/>
                  <a:pt x="4264156" y="349865"/>
                  <a:pt x="4354285" y="304800"/>
                </a:cubicBezTo>
                <a:cubicBezTo>
                  <a:pt x="4365987" y="298949"/>
                  <a:pt x="4374530" y="287166"/>
                  <a:pt x="4386942" y="283029"/>
                </a:cubicBezTo>
                <a:cubicBezTo>
                  <a:pt x="4398275" y="279251"/>
                  <a:pt x="4522579" y="262098"/>
                  <a:pt x="4528457" y="261258"/>
                </a:cubicBezTo>
                <a:cubicBezTo>
                  <a:pt x="4539343" y="257629"/>
                  <a:pt x="4549639" y="250372"/>
                  <a:pt x="4561114" y="250372"/>
                </a:cubicBezTo>
                <a:cubicBezTo>
                  <a:pt x="4655526" y="250372"/>
                  <a:pt x="4749953" y="254762"/>
                  <a:pt x="4844142" y="261258"/>
                </a:cubicBezTo>
                <a:cubicBezTo>
                  <a:pt x="4855590" y="262047"/>
                  <a:pt x="4865598" y="269654"/>
                  <a:pt x="4876800" y="272143"/>
                </a:cubicBezTo>
                <a:cubicBezTo>
                  <a:pt x="5008711" y="301456"/>
                  <a:pt x="4875467" y="260813"/>
                  <a:pt x="5007428" y="304800"/>
                </a:cubicBezTo>
                <a:cubicBezTo>
                  <a:pt x="5018314" y="308429"/>
                  <a:pt x="5029822" y="310554"/>
                  <a:pt x="5040085" y="315686"/>
                </a:cubicBezTo>
                <a:cubicBezTo>
                  <a:pt x="5093891" y="342590"/>
                  <a:pt x="5068233" y="332327"/>
                  <a:pt x="5116285" y="348343"/>
                </a:cubicBezTo>
                <a:cubicBezTo>
                  <a:pt x="5127171" y="355600"/>
                  <a:pt x="5137240" y="364264"/>
                  <a:pt x="5148942" y="370115"/>
                </a:cubicBezTo>
                <a:cubicBezTo>
                  <a:pt x="5159205" y="375247"/>
                  <a:pt x="5171760" y="375096"/>
                  <a:pt x="5181600" y="381000"/>
                </a:cubicBezTo>
                <a:cubicBezTo>
                  <a:pt x="5190401" y="386280"/>
                  <a:pt x="5195487" y="396202"/>
                  <a:pt x="5203371" y="402772"/>
                </a:cubicBezTo>
                <a:cubicBezTo>
                  <a:pt x="5230374" y="425275"/>
                  <a:pt x="5251293" y="438348"/>
                  <a:pt x="5279571" y="457200"/>
                </a:cubicBezTo>
                <a:cubicBezTo>
                  <a:pt x="5319484" y="517073"/>
                  <a:pt x="5279571" y="466272"/>
                  <a:pt x="5334000" y="511629"/>
                </a:cubicBezTo>
                <a:cubicBezTo>
                  <a:pt x="5440981" y="600778"/>
                  <a:pt x="5302816" y="491330"/>
                  <a:pt x="5388428" y="576943"/>
                </a:cubicBezTo>
                <a:cubicBezTo>
                  <a:pt x="5397679" y="586194"/>
                  <a:pt x="5410869" y="590542"/>
                  <a:pt x="5421085" y="598715"/>
                </a:cubicBezTo>
                <a:cubicBezTo>
                  <a:pt x="5450293" y="622081"/>
                  <a:pt x="5439478" y="621705"/>
                  <a:pt x="5464628" y="653143"/>
                </a:cubicBezTo>
                <a:cubicBezTo>
                  <a:pt x="5482355" y="675302"/>
                  <a:pt x="5494808" y="680520"/>
                  <a:pt x="5519057" y="696686"/>
                </a:cubicBezTo>
                <a:cubicBezTo>
                  <a:pt x="5562417" y="761727"/>
                  <a:pt x="5515064" y="705177"/>
                  <a:pt x="5573485" y="740229"/>
                </a:cubicBezTo>
                <a:cubicBezTo>
                  <a:pt x="5582286" y="745509"/>
                  <a:pt x="5587046" y="755842"/>
                  <a:pt x="5595257" y="762000"/>
                </a:cubicBezTo>
                <a:cubicBezTo>
                  <a:pt x="5616190" y="777699"/>
                  <a:pt x="5638800" y="791029"/>
                  <a:pt x="5660571" y="805543"/>
                </a:cubicBezTo>
                <a:cubicBezTo>
                  <a:pt x="5671457" y="812800"/>
                  <a:pt x="5683977" y="818064"/>
                  <a:pt x="5693228" y="827315"/>
                </a:cubicBezTo>
                <a:cubicBezTo>
                  <a:pt x="5700485" y="834572"/>
                  <a:pt x="5706199" y="843806"/>
                  <a:pt x="5715000" y="849086"/>
                </a:cubicBezTo>
                <a:cubicBezTo>
                  <a:pt x="5724839" y="854990"/>
                  <a:pt x="5736771" y="856343"/>
                  <a:pt x="5747657" y="859972"/>
                </a:cubicBezTo>
                <a:cubicBezTo>
                  <a:pt x="5763825" y="884224"/>
                  <a:pt x="5769038" y="896671"/>
                  <a:pt x="5791200" y="914400"/>
                </a:cubicBezTo>
                <a:cubicBezTo>
                  <a:pt x="5801416" y="922573"/>
                  <a:pt x="5813806" y="927796"/>
                  <a:pt x="5823857" y="936172"/>
                </a:cubicBezTo>
                <a:cubicBezTo>
                  <a:pt x="5835683" y="946027"/>
                  <a:pt x="5844362" y="959378"/>
                  <a:pt x="5856514" y="968829"/>
                </a:cubicBezTo>
                <a:cubicBezTo>
                  <a:pt x="5909044" y="1009686"/>
                  <a:pt x="5919222" y="1012755"/>
                  <a:pt x="5976257" y="1034143"/>
                </a:cubicBezTo>
                <a:cubicBezTo>
                  <a:pt x="5987001" y="1038172"/>
                  <a:pt x="5997450" y="1044531"/>
                  <a:pt x="6008914" y="1045029"/>
                </a:cubicBezTo>
                <a:cubicBezTo>
                  <a:pt x="6081417" y="1048181"/>
                  <a:pt x="6154057" y="1045029"/>
                  <a:pt x="6226628" y="104502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4357694"/>
            <a:ext cx="10001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velo</a:t>
            </a:r>
            <a:endParaRPr lang="it-IT" i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000100" y="471488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000496" y="4786322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VERA REALTÀ</a:t>
            </a:r>
            <a:endParaRPr lang="it-IT" sz="28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1223952" cy="1223952"/>
          </a:xfrm>
          <a:prstGeom prst="rect">
            <a:avLst/>
          </a:prstGeom>
          <a:noFill/>
        </p:spPr>
      </p:pic>
      <p:sp>
        <p:nvSpPr>
          <p:cNvPr id="11" name="Freccia in giù 10"/>
          <p:cNvSpPr/>
          <p:nvPr/>
        </p:nvSpPr>
        <p:spPr>
          <a:xfrm rot="18564322">
            <a:off x="2784191" y="3876713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8564322">
            <a:off x="2498438" y="4019589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 rot="18564322">
            <a:off x="2927065" y="3590962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 rot="5400000" flipH="1" flipV="1">
            <a:off x="3250397" y="5036355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 flipH="1" flipV="1">
            <a:off x="2857488" y="4929198"/>
            <a:ext cx="57150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3536149" y="4607727"/>
            <a:ext cx="114300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rot="5400000" flipH="1" flipV="1">
            <a:off x="4822033" y="4536289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 flipH="1" flipV="1">
            <a:off x="5393537" y="4750603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5400000" flipH="1" flipV="1">
            <a:off x="5607851" y="4822041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rot="5400000" flipH="1" flipV="1">
            <a:off x="5965041" y="4964917"/>
            <a:ext cx="78581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5400000" flipH="1" flipV="1">
            <a:off x="6572264" y="5214950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0000CC"/>
                </a:solidFill>
              </a:rPr>
              <a:t>Animale metafisico a chi?</a:t>
            </a:r>
            <a:endParaRPr lang="it-IT" b="1" i="1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41277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 di là di tutte queste illusioni c’è però pur sempre una realtà...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14908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L’uomo, che è un “animale metafisico”, non può fare a meno di </a:t>
            </a:r>
            <a:r>
              <a:rPr lang="it-IT" sz="2800" b="1" dirty="0" smtClean="0"/>
              <a:t>indagare</a:t>
            </a:r>
            <a:r>
              <a:rPr lang="it-IT" sz="2800" dirty="0" smtClean="0"/>
              <a:t>; a differenza degli altri esseri viventi ha difatti più consapevolezza di sé, ed è per questo che </a:t>
            </a:r>
            <a:r>
              <a:rPr lang="it-IT" sz="2800" b="1" dirty="0" smtClean="0"/>
              <a:t>si</a:t>
            </a:r>
            <a:r>
              <a:rPr lang="it-IT" sz="2800" dirty="0" smtClean="0"/>
              <a:t> </a:t>
            </a:r>
            <a:r>
              <a:rPr lang="it-IT" sz="2800" b="1" dirty="0" smtClean="0"/>
              <a:t>interroga</a:t>
            </a:r>
            <a:r>
              <a:rPr lang="it-IT" sz="2800" dirty="0" smtClean="0"/>
              <a:t> sull’essenza ultima della vita</a:t>
            </a:r>
            <a:endParaRPr lang="it-IT" sz="18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692696"/>
            <a:ext cx="62281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Nessun essere, eccetto l’uomo,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 stupisce della propria esistenza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 per tutti gli animali essa è una cosa che si intuisce per se stessa, nessuno vi fa caso. Nella pacatezza dello sguardo degli animali parla ancora la saggezza della natura; perché in essi 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volontà e l’intelletto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non si sono ancora distaccati abbastanza l’uno dall’altro per potersi, al loro rincontrarsi, stupirsi l’uno dell’altra. Così qui l’intero fenomeno aderisce ancora strettamente al tronco della natura, dal quale è germogliato, ed è partecipe dell’inconsapevole onniscienza della grande Madre. Solo dopo che l’intima essenza della natura (la volontà di vivere nella sua oggettivazione) s’è elevata attraverso i due regni degli esseri incoscienti e poi, dopo essere passata, vigorosa ed esultante, attraverso la serie lunga e vasta degli animali, è giunta infine, con la comparsa della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ragione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cioè nell’uomo,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 la prima volta alla riflessione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allora essa si stupisce delle sue proprie opere e si chiede che cosa essa sia. La sua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meraviglia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però, è tanto più seria, in quanto essa si trova qui per la prima volta coscientemente di fronte 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alla 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morte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e, accanto alla caducità di ogni esistenza, le si rivela anche, con maggiore o minore consapevolezza, la vanità di ogni aspirazione. Con questa riflessione e con questo stupore nasce allora, unicamente nell’uomo, il 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bisogno di una metafisica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egli è dunque un 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animal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metaphysicum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031782" cy="307183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500042"/>
            <a:ext cx="5388630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“La vita dei più non è che una quotidiana battaglia per l’esistenza, con la certezza della sconfitta finale. Ma ciò che li fa perdurare in questa così travagliata battaglia, non è tanto l’amore della vita, quanto la paura della morte, la quale nondimeno sta inevitabile nello sfondo, e può ad ogni minuto sopravvenire”.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“L’esistenza deve essere un passo falso, […] una condizione nella quale si dice: ‘Oggi va male e ogni giorno andrà peggio – finché verrà il peggio di tutto’”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33210"/>
          <a:stretch>
            <a:fillRect/>
          </a:stretch>
        </p:blipFill>
        <p:spPr bwMode="auto">
          <a:xfrm>
            <a:off x="5894047" y="1714488"/>
            <a:ext cx="3249953" cy="5143512"/>
          </a:xfrm>
          <a:prstGeom prst="rect">
            <a:avLst/>
          </a:prstGeom>
          <a:noFill/>
        </p:spPr>
      </p:pic>
      <p:pic>
        <p:nvPicPr>
          <p:cNvPr id="1331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22" t="8929" r="4157" b="5357"/>
          <a:stretch>
            <a:fillRect/>
          </a:stretch>
        </p:blipFill>
        <p:spPr bwMode="auto">
          <a:xfrm>
            <a:off x="142844" y="1285860"/>
            <a:ext cx="2312805" cy="3000396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lacerare il velo di Maya?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134076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...e raggiungere la cosa in sé?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060848"/>
            <a:ext cx="2880320" cy="138499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Se fossimo “testa alata di angelo”, incorporei...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3140968"/>
            <a:ext cx="2880320" cy="95410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...non potremmo lacerare il velo</a:t>
            </a:r>
            <a:endParaRPr lang="it-IT" sz="2800" dirty="0"/>
          </a:p>
        </p:txBody>
      </p:sp>
      <p:sp>
        <p:nvSpPr>
          <p:cNvPr id="7" name="Ovale 6"/>
          <p:cNvSpPr/>
          <p:nvPr/>
        </p:nvSpPr>
        <p:spPr>
          <a:xfrm>
            <a:off x="5580112" y="2276872"/>
            <a:ext cx="1656184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MA</a:t>
            </a:r>
            <a:endParaRPr lang="it-IT" sz="3200" dirty="0"/>
          </a:p>
        </p:txBody>
      </p:sp>
      <p:cxnSp>
        <p:nvCxnSpPr>
          <p:cNvPr id="10" name="Connettore 2 9"/>
          <p:cNvCxnSpPr>
            <a:stCxn id="12" idx="2"/>
            <a:endCxn id="11" idx="3"/>
          </p:cNvCxnSpPr>
          <p:nvPr/>
        </p:nvCxnSpPr>
        <p:spPr>
          <a:xfrm rot="5400000">
            <a:off x="5685556" y="4019271"/>
            <a:ext cx="1258913" cy="213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4929198"/>
            <a:ext cx="432105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E’ l’unica cosa che possiamo conoscere </a:t>
            </a:r>
            <a:r>
              <a:rPr lang="it-IT" sz="3200" b="1" u="sng" dirty="0" smtClean="0"/>
              <a:t>completamente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56176" y="3501008"/>
            <a:ext cx="244827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NOI ABBIAMO UN </a:t>
            </a:r>
            <a:r>
              <a:rPr lang="it-IT" sz="2800" b="1" dirty="0" smtClean="0">
                <a:solidFill>
                  <a:schemeClr val="tx2"/>
                </a:solidFill>
              </a:rPr>
              <a:t>CORPO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IL CORPO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142984"/>
            <a:ext cx="414340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È oggetto, fenomeno: ci vediamo </a:t>
            </a:r>
            <a:r>
              <a:rPr lang="it-IT" sz="3200" b="1" dirty="0" smtClean="0"/>
              <a:t>dal di fuori</a:t>
            </a:r>
            <a:r>
              <a:rPr lang="it-IT" sz="3200" dirty="0" smtClean="0"/>
              <a:t>, percepiamo il nostro stesso corpo attraverso i sensi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6314" y="1142984"/>
            <a:ext cx="39273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Ci viviamo dentro, lo </a:t>
            </a:r>
            <a:r>
              <a:rPr lang="it-IT" sz="3200" b="1" dirty="0" smtClean="0"/>
              <a:t>viviamo</a:t>
            </a:r>
            <a:r>
              <a:rPr lang="it-IT" sz="3200" dirty="0" smtClean="0"/>
              <a:t> e lo sentiamo dal di dentro</a:t>
            </a:r>
            <a:endParaRPr lang="it-IT" sz="3200" dirty="0"/>
          </a:p>
        </p:txBody>
      </p:sp>
      <p:sp>
        <p:nvSpPr>
          <p:cNvPr id="6" name="Rettangolo arrotondato 5"/>
          <p:cNvSpPr/>
          <p:nvPr/>
        </p:nvSpPr>
        <p:spPr>
          <a:xfrm>
            <a:off x="3929058" y="3786190"/>
            <a:ext cx="4885144" cy="214599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LO CONOSCIAMO QUINDI NELLA SUA ESSENZA, TOTALMENTE!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2910" y="5143512"/>
            <a:ext cx="388330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È l’unico tipo di conoscenza </a:t>
            </a:r>
            <a:r>
              <a:rPr lang="it-IT" sz="2800" b="1" dirty="0" smtClean="0"/>
              <a:t>noumenica</a:t>
            </a:r>
            <a:r>
              <a:rPr lang="it-IT" sz="2800" dirty="0" smtClean="0"/>
              <a:t> che possiamo avere</a:t>
            </a:r>
            <a:endParaRPr lang="it-IT" sz="2800" dirty="0"/>
          </a:p>
        </p:txBody>
      </p:sp>
      <p:sp>
        <p:nvSpPr>
          <p:cNvPr id="10" name="Freccia in giù 9"/>
          <p:cNvSpPr/>
          <p:nvPr/>
        </p:nvSpPr>
        <p:spPr>
          <a:xfrm>
            <a:off x="6143636" y="2857496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cosa capiamo?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41277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L’essenza profonda (la cosa in sé) del nostro essere è la...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85918" y="3929066"/>
            <a:ext cx="5857916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OGNI ATTO DEL CORPO E’ UN ATTO </a:t>
            </a:r>
            <a:r>
              <a:rPr lang="it-IT" sz="2800" dirty="0" err="1" smtClean="0"/>
              <a:t>DI</a:t>
            </a:r>
            <a:r>
              <a:rPr lang="it-IT" sz="2800" dirty="0" smtClean="0"/>
              <a:t> VOLONTA’</a:t>
            </a:r>
          </a:p>
          <a:p>
            <a:pPr algn="ctr"/>
            <a:r>
              <a:rPr lang="it-IT" sz="2800" dirty="0" smtClean="0"/>
              <a:t>AZIONE = VOLONTA’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00364" y="2571744"/>
            <a:ext cx="34563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VOLONTÀ</a:t>
            </a:r>
            <a:endParaRPr lang="it-I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215238" cy="628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3042" y="357166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+mn-lt"/>
              </a:rPr>
              <a:t>“Se considero il mio corpo non […] come oggetto fra gli altri oggetti, ma sprofondo in una sorta di abisso interiore, di concentrazione interiore, avvertirò che il mio corpo è un insieme di bisogni, di esigenze, di tensioni, cioè semplicemente volontà”</a:t>
            </a:r>
            <a:endParaRPr lang="it-IT" sz="3600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5500702"/>
            <a:ext cx="421484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AUTOCOSCIENZA</a:t>
            </a:r>
            <a:endParaRPr lang="it-IT" sz="4000" dirty="0"/>
          </a:p>
        </p:txBody>
      </p:sp>
      <p:sp>
        <p:nvSpPr>
          <p:cNvPr id="4" name="Figura a mano libera 3"/>
          <p:cNvSpPr/>
          <p:nvPr/>
        </p:nvSpPr>
        <p:spPr>
          <a:xfrm>
            <a:off x="214282" y="2571744"/>
            <a:ext cx="1127760" cy="2720340"/>
          </a:xfrm>
          <a:custGeom>
            <a:avLst/>
            <a:gdLst>
              <a:gd name="connsiteX0" fmla="*/ 533400 w 1127760"/>
              <a:gd name="connsiteY0" fmla="*/ 2720340 h 2720340"/>
              <a:gd name="connsiteX1" fmla="*/ 91440 w 1127760"/>
              <a:gd name="connsiteY1" fmla="*/ 449580 h 2720340"/>
              <a:gd name="connsiteX2" fmla="*/ 1082040 w 1127760"/>
              <a:gd name="connsiteY2" fmla="*/ 22860 h 2720340"/>
              <a:gd name="connsiteX3" fmla="*/ 1082040 w 1127760"/>
              <a:gd name="connsiteY3" fmla="*/ 22860 h 2720340"/>
              <a:gd name="connsiteX4" fmla="*/ 1127760 w 1127760"/>
              <a:gd name="connsiteY4" fmla="*/ 22860 h 27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" h="2720340">
                <a:moveTo>
                  <a:pt x="533400" y="2720340"/>
                </a:moveTo>
                <a:cubicBezTo>
                  <a:pt x="266700" y="1809750"/>
                  <a:pt x="0" y="899160"/>
                  <a:pt x="91440" y="449580"/>
                </a:cubicBezTo>
                <a:cubicBezTo>
                  <a:pt x="182880" y="0"/>
                  <a:pt x="1082040" y="22860"/>
                  <a:pt x="1082040" y="22860"/>
                </a:cubicBezTo>
                <a:lnTo>
                  <a:pt x="1082040" y="22860"/>
                </a:lnTo>
                <a:lnTo>
                  <a:pt x="1127760" y="2286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1214422"/>
            <a:ext cx="81334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...intesa come </a:t>
            </a:r>
            <a:r>
              <a:rPr lang="it-IT" sz="3600" b="1" dirty="0" smtClean="0">
                <a:solidFill>
                  <a:srgbClr val="FF0000"/>
                </a:solidFill>
              </a:rPr>
              <a:t>VOLONTÀ </a:t>
            </a:r>
            <a:r>
              <a:rPr lang="it-IT" sz="3600" b="1" dirty="0" err="1" smtClean="0">
                <a:solidFill>
                  <a:srgbClr val="FF0000"/>
                </a:solidFill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</a:rPr>
              <a:t> VIVERE</a:t>
            </a:r>
            <a:r>
              <a:rPr lang="it-IT" sz="2800" dirty="0" smtClean="0"/>
              <a:t>, quell’impulso che ci spinge a esistere e ad agire; più che intelletto o ragione, noi siamo volontà di vivere.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509120"/>
            <a:ext cx="770485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Il nostro stesso corpo non è altro che la </a:t>
            </a:r>
            <a:r>
              <a:rPr lang="it-IT" sz="2800" b="1" i="1" dirty="0" smtClean="0"/>
              <a:t>manifestazione esteriore </a:t>
            </a:r>
            <a:r>
              <a:rPr lang="it-IT" sz="2800" dirty="0" smtClean="0"/>
              <a:t>di questa volontà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59492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Apparato digerente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860032" y="59492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Apparato riproduttivo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000364" y="285728"/>
            <a:ext cx="34563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VOLONTÀ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067944" y="5373216"/>
            <a:ext cx="864096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ES.</a:t>
            </a:r>
            <a:endParaRPr lang="it-IT" dirty="0"/>
          </a:p>
        </p:txBody>
      </p:sp>
      <p:pic>
        <p:nvPicPr>
          <p:cNvPr id="450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508" b="12408"/>
          <a:stretch>
            <a:fillRect/>
          </a:stretch>
        </p:blipFill>
        <p:spPr bwMode="auto">
          <a:xfrm>
            <a:off x="2214546" y="2714620"/>
            <a:ext cx="45720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isultati immagini per corpo sagoma"/>
          <p:cNvPicPr>
            <a:picLocks noChangeAspect="1" noChangeArrowheads="1"/>
          </p:cNvPicPr>
          <p:nvPr/>
        </p:nvPicPr>
        <p:blipFill>
          <a:blip r:embed="rId2" cstate="print"/>
          <a:srcRect l="25555" r="25556"/>
          <a:stretch>
            <a:fillRect/>
          </a:stretch>
        </p:blipFill>
        <p:spPr bwMode="auto">
          <a:xfrm>
            <a:off x="3059832" y="188640"/>
            <a:ext cx="3168352" cy="648072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1520" y="2348880"/>
            <a:ext cx="2664296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Visto da </a:t>
            </a:r>
            <a:r>
              <a:rPr lang="it-IT" dirty="0" err="1" smtClean="0"/>
              <a:t>fuori…</a:t>
            </a:r>
            <a:endParaRPr lang="it-IT" dirty="0" smtClean="0"/>
          </a:p>
          <a:p>
            <a:r>
              <a:rPr lang="it-IT" dirty="0" err="1" smtClean="0"/>
              <a:t>…è</a:t>
            </a:r>
            <a:r>
              <a:rPr lang="it-IT" dirty="0" smtClean="0"/>
              <a:t> un </a:t>
            </a:r>
            <a:r>
              <a:rPr lang="it-IT" b="1" dirty="0" smtClean="0"/>
              <a:t>oggetto</a:t>
            </a:r>
            <a:r>
              <a:rPr lang="it-IT" dirty="0" smtClean="0"/>
              <a:t> nel mondo, come gli altri, </a:t>
            </a:r>
            <a:r>
              <a:rPr lang="it-IT" b="1" dirty="0" smtClean="0"/>
              <a:t>rappresentazione</a:t>
            </a:r>
            <a:r>
              <a:rPr lang="it-IT" dirty="0" smtClean="0"/>
              <a:t>; è </a:t>
            </a:r>
            <a:r>
              <a:rPr lang="it-IT" b="1" dirty="0" smtClean="0"/>
              <a:t>Volontà coperta </a:t>
            </a:r>
            <a:r>
              <a:rPr lang="it-IT" dirty="0" smtClean="0"/>
              <a:t>dal velo di Maya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00192" y="3789040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 smtClean="0"/>
              <a:t>Il corpo, come tutto, non è altro che una </a:t>
            </a:r>
            <a:r>
              <a:rPr lang="it-IT" sz="2400" b="1" dirty="0" smtClean="0"/>
              <a:t>manifestazione della Volontà </a:t>
            </a:r>
            <a:r>
              <a:rPr lang="it-IT" sz="2400" dirty="0" smtClean="0"/>
              <a:t>(</a:t>
            </a:r>
            <a:r>
              <a:rPr lang="it-IT" sz="2400" dirty="0" err="1" smtClean="0"/>
              <a:t>Volontà</a:t>
            </a:r>
            <a:r>
              <a:rPr lang="it-IT" sz="2400" dirty="0" smtClean="0"/>
              <a:t> che si individua, si oggettiva)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 rot="17476165">
            <a:off x="3613434" y="2289564"/>
            <a:ext cx="2281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VOLONTA’</a:t>
            </a:r>
            <a:endParaRPr lang="it-I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4" name="Picture 4" descr="Risultati immagini per guardarsi allo specchio"/>
          <p:cNvPicPr>
            <a:picLocks noChangeAspect="1" noChangeArrowheads="1"/>
          </p:cNvPicPr>
          <p:nvPr/>
        </p:nvPicPr>
        <p:blipFill>
          <a:blip r:embed="rId3" cstate="print"/>
          <a:srcRect l="17476" r="11650"/>
          <a:stretch>
            <a:fillRect/>
          </a:stretch>
        </p:blipFill>
        <p:spPr bwMode="auto">
          <a:xfrm>
            <a:off x="251520" y="4581128"/>
            <a:ext cx="2520280" cy="20002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215074" y="285728"/>
            <a:ext cx="266429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Ogni nostra azione, cosciente o meno, è frutto immediato della </a:t>
            </a:r>
            <a:r>
              <a:rPr lang="it-IT" sz="2800" b="1" dirty="0" smtClean="0"/>
              <a:t>Volontà</a:t>
            </a:r>
            <a:endParaRPr lang="it-IT" sz="2800" dirty="0"/>
          </a:p>
        </p:txBody>
      </p:sp>
      <p:pic>
        <p:nvPicPr>
          <p:cNvPr id="35846" name="Picture 6" descr="Risultati immagini per occh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793342" cy="941505"/>
          </a:xfrm>
          <a:prstGeom prst="rect">
            <a:avLst/>
          </a:prstGeom>
          <a:noFill/>
        </p:spPr>
      </p:pic>
      <p:cxnSp>
        <p:nvCxnSpPr>
          <p:cNvPr id="10" name="Connettore 2 9"/>
          <p:cNvCxnSpPr/>
          <p:nvPr/>
        </p:nvCxnSpPr>
        <p:spPr>
          <a:xfrm>
            <a:off x="1835696" y="1124744"/>
            <a:ext cx="1872208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 rot="1721197">
            <a:off x="1869793" y="1191957"/>
            <a:ext cx="218248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rappresentazione</a:t>
            </a:r>
            <a:endParaRPr lang="it-IT" sz="2000" b="1" cap="none" spc="0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631141"/>
            <a:ext cx="62281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Ogni atto reale della sua [del soggetto]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volontà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è sempre infallibilmente anche un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movimento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del suo corpo; il soggetto non può volere effettivamente un atto, senza insieme constatare che quest’atto appare come movimento del suo corpo. [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Insomma, volere e fare sono una cosa sola: appena voglio, infallibilmente agisco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]. L’atto volitivo e l’azione del corpo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non sono due stati differenti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[…] collegati secondo il principio di causalità [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dunque: non è che la volontà è causa dell’azione del corpo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]: sono, al contrario, una sola e medesima cosa che ci è data in due maniere diverse: da un lato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immediatamente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dall’altro come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intuizione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per l’intelletto [azione e volontà sono la medesima cosa, sono le due facce della stessa medaglia]. L’azione del corpo non è che l’atto della volontà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oggettivato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[è cioè la volontà che diventa oggetto, che entra nel mondo in modo visibile].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786" y="185736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VOLONTÀ                         AZIONE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464344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VOLONTÀ                         AZIONE</a:t>
            </a:r>
            <a:endParaRPr lang="it-IT" sz="36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3286116" y="2214554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286116" y="5000636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571868" y="157161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/>
              <a:t>causa</a:t>
            </a:r>
            <a:endParaRPr lang="it-IT" sz="28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43306" y="428625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/>
              <a:t>=</a:t>
            </a:r>
            <a:endParaRPr lang="it-IT" sz="4800" b="1" i="1" dirty="0"/>
          </a:p>
        </p:txBody>
      </p:sp>
      <p:cxnSp>
        <p:nvCxnSpPr>
          <p:cNvPr id="11" name="Connettore 1 10"/>
          <p:cNvCxnSpPr/>
          <p:nvPr/>
        </p:nvCxnSpPr>
        <p:spPr>
          <a:xfrm flipV="1">
            <a:off x="1142976" y="1500174"/>
            <a:ext cx="6643734" cy="12144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285852" y="1643050"/>
            <a:ext cx="6286544" cy="10715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214942" y="5500702"/>
            <a:ext cx="33575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È LA VOLONTÀ CHE SI OGGETTIVA</a:t>
            </a:r>
            <a:endParaRPr lang="it-IT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estensione...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060848"/>
            <a:ext cx="7704856" cy="37087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IO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GLI ALTRI UOMINI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GLI ANIMALI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2800" dirty="0" smtClean="0"/>
              <a:t>LE PIANTE = </a:t>
            </a:r>
            <a:r>
              <a:rPr lang="it-IT" sz="2800" dirty="0" err="1" smtClean="0"/>
              <a:t>volontà…</a:t>
            </a:r>
            <a:endParaRPr lang="it-IT" sz="2800" dirty="0" smtClean="0"/>
          </a:p>
          <a:p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= volontà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28794" y="128586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Ragionando per </a:t>
            </a:r>
            <a:r>
              <a:rPr lang="it-IT" sz="3600" b="1" u="sng" dirty="0" smtClean="0"/>
              <a:t>ANALOGIA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7884" y="5286388"/>
            <a:ext cx="27860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NOUMENO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000">
            <a:off x="900216" y="1894562"/>
            <a:ext cx="2855553" cy="414966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214414" y="64291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PESSIMISMO COSMICO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900" y="2669442"/>
            <a:ext cx="55721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Legge di Murphy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pprplGoth Bd BT"/>
                <a:cs typeface="Arial" pitchFamily="34" charset="0"/>
              </a:rPr>
              <a:t>“Se qualcosa può andar male, lo farà”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0034" y="714356"/>
            <a:ext cx="821537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L’intero mondo non è altro che la volontà che si manifesta, si rende visibile, si </a:t>
            </a:r>
            <a:r>
              <a:rPr lang="it-IT" sz="4000" b="1" dirty="0" smtClean="0"/>
              <a:t>oggettiva</a:t>
            </a:r>
            <a:r>
              <a:rPr lang="it-IT" sz="4000" dirty="0" smtClean="0"/>
              <a:t>: la volontà è la cosa in sé dell’universo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717032"/>
            <a:ext cx="5400600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La volontà è in tutto, anche se i </a:t>
            </a:r>
            <a:r>
              <a:rPr lang="it-IT" sz="2800" b="1" dirty="0" smtClean="0">
                <a:solidFill>
                  <a:srgbClr val="FF0000"/>
                </a:solidFill>
              </a:rPr>
              <a:t>gradi di </a:t>
            </a:r>
            <a:r>
              <a:rPr lang="it-IT" sz="3200" b="1" dirty="0" smtClean="0">
                <a:solidFill>
                  <a:srgbClr val="FF0000"/>
                </a:solidFill>
              </a:rPr>
              <a:t>CONSAPEVOLEZZA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sono diversi:</a:t>
            </a:r>
          </a:p>
          <a:p>
            <a:r>
              <a:rPr lang="it-IT" sz="2800" i="1" u="sng" dirty="0" smtClean="0"/>
              <a:t>MATERIA ORGANICA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2800" b="1" dirty="0" smtClean="0">
                <a:sym typeface="Wingdings" pitchFamily="2" charset="2"/>
              </a:rPr>
              <a:t>inconscia</a:t>
            </a:r>
          </a:p>
          <a:p>
            <a:r>
              <a:rPr lang="it-IT" sz="2800" i="1" u="sng" dirty="0" smtClean="0">
                <a:sym typeface="Wingdings" pitchFamily="2" charset="2"/>
              </a:rPr>
              <a:t>UOMO</a:t>
            </a:r>
            <a:r>
              <a:rPr lang="it-IT" sz="2800" dirty="0" smtClean="0">
                <a:sym typeface="Wingdings" pitchFamily="2" charset="2"/>
              </a:rPr>
              <a:t>  </a:t>
            </a:r>
            <a:r>
              <a:rPr lang="it-IT" sz="2800" b="1" dirty="0" smtClean="0">
                <a:sym typeface="Wingdings" pitchFamily="2" charset="2"/>
              </a:rPr>
              <a:t>consapevolezza</a:t>
            </a:r>
            <a:endParaRPr lang="it-IT" sz="2800" b="1" dirty="0"/>
          </a:p>
        </p:txBody>
      </p:sp>
      <p:pic>
        <p:nvPicPr>
          <p:cNvPr id="5122" name="Picture 2" descr="Risultati immagini per giung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3717033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isultati immagini per uomo che pen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13176"/>
            <a:ext cx="989722" cy="16288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323365"/>
            <a:ext cx="62281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La volontà “[…] è l’intimo essere, il nocciolo di ogni singolo, ed egualmente del Tutto”. “[E’] nella forza che fa crescere e vegetare la pianta; in quella che dà forma al cristallo; in quella che dirige l’ago calamitato al nord; nella forza che si manifesta nelle affinità elettive della materia in forma di repulsione e attrazione, di combinazione e decomposizione”, è “nell’ansia con cui il ferro vola verso la calamita, la violenza con cui i poli elettrici tendono a riunirsi l’un l’altro, e che si accresce se ostacolata, proprio come i desideri umani”. Certo, in noi la volontà “persegue i suoi fini al lume della conoscenza”, poiché noi siamo esseri intelligenti; invece, “nelle più deboli delle sue manifestazioni, non ha che impulsi ciechi, sordi, unilaterali e invariabili”. Tuttavia, “essendo dappertutto una sola e stessa cosa – come il primo bagliore dell’aurora è luce solare al pari dei raggi meridiani – deve qui come là portare il nome di volontà, poiché un tal nome designa l’essenza in sé di ogni cosa nel mondo”.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Risultati immagini per virgol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0864"/>
            <a:ext cx="953991" cy="875887"/>
          </a:xfrm>
          <a:prstGeom prst="rect">
            <a:avLst/>
          </a:prstGeom>
          <a:noFill/>
        </p:spPr>
      </p:pic>
      <p:pic>
        <p:nvPicPr>
          <p:cNvPr id="1029" name="Picture 5" descr="Immagine correlata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7812360" y="5517232"/>
            <a:ext cx="894128" cy="8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800" dirty="0" smtClean="0"/>
              <a:t> </a:t>
            </a:r>
            <a:r>
              <a:rPr lang="it-IT" sz="3200" dirty="0" smtClean="0"/>
              <a:t>“</a:t>
            </a:r>
            <a:r>
              <a:rPr lang="it-IT" sz="3200" dirty="0"/>
              <a:t>Il mondo è volontà”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136904" cy="4852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FF0000"/>
                </a:solidFill>
              </a:rPr>
              <a:t>Volontà</a:t>
            </a:r>
            <a:r>
              <a:rPr lang="it-IT" dirty="0" smtClean="0"/>
              <a:t> </a:t>
            </a:r>
            <a:endParaRPr lang="it-IT" dirty="0"/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vantGarde Bk BT" pitchFamily="34" charset="0"/>
              </a:rPr>
              <a:t>Principio scoperto non dall’intelletto, ma grazie all’</a:t>
            </a:r>
            <a:r>
              <a:rPr lang="it-IT" b="1" dirty="0" smtClean="0">
                <a:solidFill>
                  <a:schemeClr val="tx1"/>
                </a:solidFill>
                <a:latin typeface="AvantGarde Bk BT" pitchFamily="34" charset="0"/>
              </a:rPr>
              <a:t>AUTOCOSCIENZA</a:t>
            </a:r>
            <a:r>
              <a:rPr lang="it-IT" dirty="0" smtClean="0">
                <a:solidFill>
                  <a:schemeClr val="tx1"/>
                </a:solidFill>
                <a:latin typeface="AvantGarde Bk BT" pitchFamily="34" charset="0"/>
              </a:rPr>
              <a:t>; 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b="1" dirty="0" smtClean="0">
                <a:solidFill>
                  <a:schemeClr val="tx1"/>
                </a:solidFill>
                <a:latin typeface="AvantGarde Bk BT" pitchFamily="34" charset="0"/>
              </a:rPr>
              <a:t>NON È, PERÒ, LA VOLONTÀ INDIVIDUALE</a:t>
            </a:r>
            <a:endParaRPr lang="it-IT" dirty="0" smtClean="0">
              <a:solidFill>
                <a:schemeClr val="tx1"/>
              </a:solidFill>
              <a:latin typeface="AvantGarde Bk BT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vantGarde Bk BT" pitchFamily="34" charset="0"/>
              </a:rPr>
              <a:t>E’ ogni cosa e in ogni cosa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vantGarde Bk BT" pitchFamily="34" charset="0"/>
              </a:rPr>
              <a:t>È, in ultima analisi, </a:t>
            </a:r>
            <a:r>
              <a:rPr lang="it-IT" b="1" dirty="0" smtClean="0">
                <a:solidFill>
                  <a:schemeClr val="tx1"/>
                </a:solidFill>
                <a:latin typeface="AvantGarde Bk BT" pitchFamily="34" charset="0"/>
              </a:rPr>
              <a:t>volontà </a:t>
            </a:r>
            <a:r>
              <a:rPr lang="it-IT" b="1" dirty="0">
                <a:solidFill>
                  <a:schemeClr val="tx1"/>
                </a:solidFill>
                <a:latin typeface="AvantGarde Bk BT" pitchFamily="34" charset="0"/>
              </a:rPr>
              <a:t>di vivere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dirty="0" smtClean="0">
                <a:solidFill>
                  <a:schemeClr val="tx1"/>
                </a:solidFill>
                <a:latin typeface="AvantGarde Bk BT" pitchFamily="34" charset="0"/>
              </a:rPr>
              <a:t>È un </a:t>
            </a:r>
            <a:r>
              <a:rPr lang="it-IT" b="1" dirty="0" smtClean="0">
                <a:solidFill>
                  <a:srgbClr val="FF0000"/>
                </a:solidFill>
                <a:latin typeface="AvantGarde Bk BT" pitchFamily="34" charset="0"/>
              </a:rPr>
              <a:t>PRINCIPIO CIECO E IRRAZIONALE</a:t>
            </a:r>
            <a:r>
              <a:rPr lang="it-IT" b="1" dirty="0" smtClean="0">
                <a:solidFill>
                  <a:schemeClr val="tx1"/>
                </a:solidFill>
                <a:latin typeface="AvantGarde Bk BT" pitchFamily="34" charset="0"/>
              </a:rPr>
              <a:t>: non ha un fine determinato, l’unica cosa che vuole è volere all’infinito</a:t>
            </a:r>
            <a:endParaRPr lang="it-IT" sz="1800" dirty="0">
              <a:solidFill>
                <a:schemeClr val="tx1"/>
              </a:solidFill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143108" y="428604"/>
            <a:ext cx="4742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96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2"/>
                </a:solidFill>
                <a:latin typeface="+mj-lt"/>
              </a:rPr>
              <a:t>LA VOLONTÀ </a:t>
            </a:r>
            <a:r>
              <a:rPr lang="it-IT" sz="3600" b="1" dirty="0" err="1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chemeClr val="tx2"/>
                </a:solidFill>
                <a:latin typeface="+mj-lt"/>
              </a:rPr>
              <a:t> VIVERE</a:t>
            </a:r>
            <a:endParaRPr lang="it-IT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928926" y="2786058"/>
            <a:ext cx="3438144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42976" y="2357430"/>
            <a:ext cx="27146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INCONSCIA</a:t>
            </a:r>
            <a:endParaRPr lang="it-IT" sz="4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43570" y="1643050"/>
            <a:ext cx="260144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UNICA ed ETERNA</a:t>
            </a:r>
            <a:endParaRPr lang="it-IT" sz="4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928662" y="3714752"/>
            <a:ext cx="27363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INCAUSATA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357818" y="3857628"/>
            <a:ext cx="335758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CIECA, SENZA SCOPO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8763" r="211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4143372" y="2928934"/>
            <a:ext cx="2952328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42910" y="642918"/>
            <a:ext cx="750099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 smtClean="0"/>
              <a:t>INCONSCIA</a:t>
            </a:r>
            <a:r>
              <a:rPr lang="it-IT" sz="4000" dirty="0" smtClean="0"/>
              <a:t>: è un’energia, un impulso che invade e dà vita a tutto (non importa la consapevolezza)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0"/>
            <a:ext cx="6667500" cy="4467226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3571868" y="2857496"/>
            <a:ext cx="2952328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5720" y="357166"/>
            <a:ext cx="3744416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UNICA ed ETERNA</a:t>
            </a:r>
            <a:r>
              <a:rPr lang="it-IT" sz="3200" dirty="0" smtClean="0"/>
              <a:t>: esiste al di fuori di spazio e tempo (non è fenomeno), perciò si sottrae al “principio di individuazione” (non può essere in un QUI, non può essere in un ORA: </a:t>
            </a:r>
            <a:r>
              <a:rPr lang="it-IT" sz="3200" b="1" dirty="0" smtClean="0"/>
              <a:t>è ovunque e sempre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00760" y="3214686"/>
            <a:ext cx="273630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INCAUSATA</a:t>
            </a:r>
            <a:r>
              <a:rPr lang="it-IT" sz="3200" dirty="0" smtClean="0"/>
              <a:t>: non è soggetta neppure alla categoria di causa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29322" y="428604"/>
            <a:ext cx="2786082" cy="3847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v. forme a priori per 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022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7" name="Ovale 16"/>
          <p:cNvSpPr/>
          <p:nvPr/>
        </p:nvSpPr>
        <p:spPr>
          <a:xfrm>
            <a:off x="785786" y="714356"/>
            <a:ext cx="2952328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357554" y="285728"/>
            <a:ext cx="53926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CIECA, SENZA SCOPO</a:t>
            </a:r>
            <a:r>
              <a:rPr lang="it-IT" sz="3600" dirty="0" smtClean="0"/>
              <a:t>: non possiamo cercare la “ragione” della volontà. La volontà non ha altro scopo che se stessa.</a:t>
            </a:r>
            <a:endParaRPr lang="it-IT" sz="3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57158" y="3857628"/>
            <a:ext cx="8606760" cy="25545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Non si vive che per continuare a vivere</a:t>
            </a:r>
            <a:r>
              <a:rPr lang="it-IT" sz="3200" dirty="0" smtClean="0"/>
              <a:t>; non c’è altro scopo che questo. Chi cerca di dare un altro “senso” alla vita non fa che mascherare la verità, rendendola più accettabile (ad esempio postulando l’esistenza di Dio).</a:t>
            </a:r>
            <a:endParaRPr lang="it-IT" sz="3200" dirty="0"/>
          </a:p>
        </p:txBody>
      </p:sp>
      <p:sp>
        <p:nvSpPr>
          <p:cNvPr id="23" name="Freccia in giù 22"/>
          <p:cNvSpPr/>
          <p:nvPr/>
        </p:nvSpPr>
        <p:spPr>
          <a:xfrm>
            <a:off x="6000760" y="3286124"/>
            <a:ext cx="288032" cy="36004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75130" y="404813"/>
            <a:ext cx="47429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96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</a:rPr>
              <a:t>LA VOLONTÀ </a:t>
            </a:r>
            <a:r>
              <a:rPr lang="it-IT" sz="3600" dirty="0" err="1" smtClean="0">
                <a:solidFill>
                  <a:schemeClr val="tx2"/>
                </a:solidFill>
                <a:latin typeface="+mj-lt"/>
              </a:rPr>
              <a:t>DI</a:t>
            </a:r>
            <a:r>
              <a:rPr lang="it-IT" sz="3600" dirty="0" smtClean="0">
                <a:solidFill>
                  <a:schemeClr val="tx2"/>
                </a:solidFill>
                <a:latin typeface="+mj-lt"/>
              </a:rPr>
              <a:t> VIVERE</a:t>
            </a:r>
            <a:endParaRPr lang="it-IT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771800" y="2420888"/>
            <a:ext cx="2952328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volontà</a:t>
            </a:r>
            <a:endParaRPr lang="it-IT" sz="4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71472" y="1071546"/>
            <a:ext cx="273630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INCONSCIA</a:t>
            </a:r>
            <a:r>
              <a:rPr lang="it-IT" sz="2400" dirty="0" smtClean="0"/>
              <a:t>: è energia e impulso che invade tutto (non importa la consapevolezza)</a:t>
            </a:r>
            <a:endParaRPr lang="it-IT" sz="2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220072" y="1052736"/>
            <a:ext cx="374441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UNICA ed ETERNA</a:t>
            </a:r>
            <a:r>
              <a:rPr lang="it-IT" sz="2000" dirty="0" smtClean="0"/>
              <a:t>: esiste al di fuori di spazio e tempo (non è fenomeno), perciò si sottrae al “principio di individuazione” (non può essere in un QUI, non può essere in un ORA: è ovunque e sempre)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28596" y="3286124"/>
            <a:ext cx="27363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INCAUSATA</a:t>
            </a:r>
            <a:r>
              <a:rPr lang="it-IT" sz="2400" dirty="0" smtClean="0"/>
              <a:t>: non è soggetta neppure alla categoria di causa</a:t>
            </a:r>
            <a:endParaRPr lang="it-IT"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571868" y="3501008"/>
            <a:ext cx="53926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CIECA, SENZA SCOPO</a:t>
            </a:r>
            <a:r>
              <a:rPr lang="it-IT" sz="2400" dirty="0" smtClean="0"/>
              <a:t>: non possiamo cercare la “ragione” della volontà. La volontà non ha altro scopo che se stessa.</a:t>
            </a:r>
            <a:endParaRPr lang="it-IT" sz="2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483768" y="5157192"/>
            <a:ext cx="6408712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Non si vive che per continuare a vivere</a:t>
            </a:r>
            <a:r>
              <a:rPr lang="it-IT" sz="2000" dirty="0" smtClean="0"/>
              <a:t>; non c’è altro scopo che questo. Chi cerca di dare un altro “senso” alla vita non fa che mascherare la verità, rendendola più accettabile (ad esempio postulando l’esistenza di Dio).</a:t>
            </a:r>
            <a:endParaRPr lang="it-IT" sz="2000" dirty="0"/>
          </a:p>
        </p:txBody>
      </p:sp>
      <p:sp>
        <p:nvSpPr>
          <p:cNvPr id="23" name="Freccia in giù 22"/>
          <p:cNvSpPr/>
          <p:nvPr/>
        </p:nvSpPr>
        <p:spPr>
          <a:xfrm>
            <a:off x="5940152" y="465313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355976" y="2636912"/>
            <a:ext cx="3456384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La moltiplicazione delle idee (che si fanno così individui, enti separati), attraverso lo spazio e il tempo (rapporto copia-modello tra individui e idee)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4355977" y="1556792"/>
            <a:ext cx="4536504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Forme immutabili, archetipi</a:t>
            </a:r>
            <a:r>
              <a:rPr lang="it-IT" sz="1800" dirty="0">
                <a:solidFill>
                  <a:schemeClr val="tx1"/>
                </a:solidFill>
              </a:rPr>
              <a:t/>
            </a:r>
            <a:br>
              <a:rPr lang="it-IT" sz="1800" dirty="0">
                <a:solidFill>
                  <a:schemeClr val="tx1"/>
                </a:solidFill>
              </a:rPr>
            </a:br>
            <a:r>
              <a:rPr lang="it-IT" sz="1800" dirty="0" smtClean="0">
                <a:solidFill>
                  <a:schemeClr val="tx1"/>
                </a:solidFill>
              </a:rPr>
              <a:t>universali di </a:t>
            </a:r>
            <a:r>
              <a:rPr lang="it-IT" sz="1800" dirty="0">
                <a:solidFill>
                  <a:schemeClr val="tx1"/>
                </a:solidFill>
              </a:rPr>
              <a:t>tutte le </a:t>
            </a:r>
            <a:r>
              <a:rPr lang="it-IT" sz="1800" dirty="0" smtClean="0">
                <a:solidFill>
                  <a:schemeClr val="tx1"/>
                </a:solidFill>
              </a:rPr>
              <a:t>cose, a-spaziali e a-temporali (v. Platone)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668193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Oggettivazioni della Volontà</a:t>
            </a:r>
            <a:endParaRPr lang="it-IT" dirty="0">
              <a:sym typeface="Wingdings" pitchFamily="2" charset="2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755576" y="1772816"/>
            <a:ext cx="1412875" cy="525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</a:rPr>
              <a:t>Volontà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3131840" y="1772816"/>
            <a:ext cx="1412875" cy="525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987824" y="3212976"/>
            <a:ext cx="1452563" cy="930275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it-IT" sz="2400">
                <a:solidFill>
                  <a:schemeClr val="tx1"/>
                </a:solidFill>
              </a:rPr>
              <a:t>Realtà naturali</a:t>
            </a:r>
          </a:p>
        </p:txBody>
      </p:sp>
      <p:cxnSp>
        <p:nvCxnSpPr>
          <p:cNvPr id="15" name="Connettore 2 14"/>
          <p:cNvCxnSpPr>
            <a:stCxn id="92164" idx="3"/>
            <a:endCxn id="92166" idx="1"/>
          </p:cNvCxnSpPr>
          <p:nvPr/>
        </p:nvCxnSpPr>
        <p:spPr>
          <a:xfrm>
            <a:off x="2168451" y="2035547"/>
            <a:ext cx="963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123728" y="2276872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3563888" y="2276872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Diagramma 19"/>
          <p:cNvGraphicFramePr/>
          <p:nvPr/>
        </p:nvGraphicFramePr>
        <p:xfrm>
          <a:off x="395536" y="4221088"/>
          <a:ext cx="6912768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580112" y="4293096"/>
            <a:ext cx="338437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it-IT" sz="1800" dirty="0" smtClean="0">
                <a:solidFill>
                  <a:schemeClr val="tx1"/>
                </a:solidFill>
              </a:rPr>
              <a:t>È più cosciente, ma meno sicuro... Per la vita è più efficace l’istinto della ragione.</a:t>
            </a:r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4572000" y="4643446"/>
            <a:ext cx="963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2" grpId="0" animBg="1"/>
      <p:bldP spid="92162" grpId="0"/>
      <p:bldP spid="92162" grpId="1"/>
      <p:bldP spid="92164" grpId="0" animBg="1"/>
      <p:bldP spid="92164" grpId="1" animBg="1"/>
      <p:bldP spid="92166" grpId="0" animBg="1"/>
      <p:bldP spid="9216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828800"/>
          </a:xfrm>
        </p:spPr>
        <p:txBody>
          <a:bodyPr/>
          <a:lstStyle/>
          <a:p>
            <a:r>
              <a:rPr lang="it-IT" dirty="0" smtClean="0"/>
              <a:t>Le opere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643866" cy="917250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1818-9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i="1" dirty="0" smtClean="0">
                <a:solidFill>
                  <a:srgbClr val="FF0000"/>
                </a:solidFill>
              </a:rPr>
              <a:t>IL MONDO COME VOLONTÀ E RAPPRESENTAZIONE</a:t>
            </a:r>
          </a:p>
          <a:p>
            <a:pPr algn="just"/>
            <a:endParaRPr lang="it-IT" sz="3200" dirty="0" smtClean="0">
              <a:solidFill>
                <a:schemeClr val="tx1"/>
              </a:solidFill>
            </a:endParaRPr>
          </a:p>
          <a:p>
            <a:pPr algn="just"/>
            <a:r>
              <a:rPr lang="it-IT" sz="3200" b="1" dirty="0" smtClean="0">
                <a:solidFill>
                  <a:schemeClr val="tx1"/>
                </a:solidFill>
              </a:rPr>
              <a:t>1851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i="1" dirty="0" err="1" smtClean="0">
                <a:solidFill>
                  <a:schemeClr val="tx1"/>
                </a:solidFill>
              </a:rPr>
              <a:t>Parerga</a:t>
            </a:r>
            <a:r>
              <a:rPr lang="it-IT" sz="3200" i="1" dirty="0" smtClean="0">
                <a:solidFill>
                  <a:schemeClr val="tx1"/>
                </a:solidFill>
              </a:rPr>
              <a:t> e </a:t>
            </a:r>
            <a:r>
              <a:rPr lang="it-IT" sz="3200" i="1" dirty="0" err="1" smtClean="0">
                <a:solidFill>
                  <a:schemeClr val="tx1"/>
                </a:solidFill>
              </a:rPr>
              <a:t>paralipomena</a:t>
            </a:r>
            <a:endParaRPr lang="it-IT" sz="3200" i="1" dirty="0">
              <a:solidFill>
                <a:schemeClr val="tx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285852" y="2071678"/>
            <a:ext cx="807246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ccia a destra 15"/>
          <p:cNvSpPr/>
          <p:nvPr/>
        </p:nvSpPr>
        <p:spPr>
          <a:xfrm>
            <a:off x="571472" y="4714884"/>
            <a:ext cx="2214578" cy="857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15" name="Freccia a destra 14"/>
          <p:cNvSpPr/>
          <p:nvPr/>
        </p:nvSpPr>
        <p:spPr>
          <a:xfrm>
            <a:off x="683568" y="1484784"/>
            <a:ext cx="2173920" cy="7297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864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17500" dir="5400000" sx="127000" sy="127000" rotWithShape="0">
              <a:prstClr val="black">
                <a:alpha val="4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+mj-lt"/>
              </a:rPr>
              <a:t>LE FONTI E LE INFLUENZE CULTURALI</a:t>
            </a:r>
            <a:endParaRPr lang="it-IT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87824" y="1556792"/>
            <a:ext cx="58245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dirty="0" smtClean="0"/>
              <a:t>LA </a:t>
            </a:r>
            <a:r>
              <a:rPr lang="it-IT" sz="2800" b="1" dirty="0" smtClean="0"/>
              <a:t>TEORIA </a:t>
            </a:r>
          </a:p>
          <a:p>
            <a:pPr algn="l"/>
            <a:r>
              <a:rPr lang="it-IT" sz="2800" b="1" dirty="0" smtClean="0"/>
              <a:t>DELLE IDEE</a:t>
            </a:r>
            <a:endParaRPr lang="it-IT" sz="2800" b="1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3568" y="1556792"/>
            <a:ext cx="1888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800" b="1" dirty="0"/>
              <a:t>PLATONE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981325" y="4572008"/>
            <a:ext cx="6162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dirty="0" smtClean="0"/>
              <a:t>Idee di </a:t>
            </a:r>
            <a:r>
              <a:rPr lang="it-IT" sz="2800" b="1" dirty="0" smtClean="0"/>
              <a:t>FENOMENO / NOUMENO</a:t>
            </a:r>
            <a:r>
              <a:rPr lang="it-IT" sz="2800" dirty="0" smtClean="0"/>
              <a:t>; </a:t>
            </a:r>
            <a:r>
              <a:rPr lang="it-IT" sz="2800" b="1" dirty="0" smtClean="0"/>
              <a:t>FORME A PRIORI </a:t>
            </a:r>
            <a:r>
              <a:rPr lang="it-IT" sz="2800" dirty="0" smtClean="0"/>
              <a:t>(per S., spazio, tempo, causa)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1472" y="4857760"/>
            <a:ext cx="1700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800" b="1" dirty="0"/>
              <a:t>KANT</a:t>
            </a:r>
          </a:p>
        </p:txBody>
      </p:sp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2605" r="16805"/>
          <a:stretch>
            <a:fillRect/>
          </a:stretch>
        </p:blipFill>
        <p:spPr bwMode="auto">
          <a:xfrm>
            <a:off x="5715008" y="1428736"/>
            <a:ext cx="2000264" cy="1488265"/>
          </a:xfrm>
          <a:prstGeom prst="rect">
            <a:avLst/>
          </a:prstGeom>
          <a:noFill/>
        </p:spPr>
      </p:pic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143884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ccia a destra 16"/>
          <p:cNvSpPr/>
          <p:nvPr/>
        </p:nvSpPr>
        <p:spPr>
          <a:xfrm>
            <a:off x="755576" y="4293096"/>
            <a:ext cx="2160240" cy="11521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571472" y="1643050"/>
            <a:ext cx="2428892" cy="78581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5720" y="428604"/>
            <a:ext cx="8641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79400" dist="317500" dir="5400000" sx="127000" sy="127000" rotWithShape="0">
              <a:prstClr val="black">
                <a:alpha val="4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+mj-lt"/>
              </a:rPr>
              <a:t>LE FONTI E LE INFLUENZE CULTURALI</a:t>
            </a:r>
            <a:endParaRPr lang="it-IT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286116" y="1714488"/>
            <a:ext cx="54883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2800" b="1" dirty="0" smtClean="0"/>
              <a:t>IRRAZIONALISMO</a:t>
            </a:r>
            <a:r>
              <a:rPr lang="it-IT" sz="2800" dirty="0" smtClean="0"/>
              <a:t>; </a:t>
            </a:r>
            <a:r>
              <a:rPr lang="it-IT" sz="2800" dirty="0"/>
              <a:t>importanza </a:t>
            </a:r>
            <a:r>
              <a:rPr lang="it-IT" sz="2800" dirty="0" smtClean="0"/>
              <a:t>dell’arte; tema del </a:t>
            </a:r>
            <a:r>
              <a:rPr lang="it-IT" sz="2800" b="1" dirty="0" smtClean="0"/>
              <a:t>DOLORE</a:t>
            </a:r>
            <a:endParaRPr lang="it-IT" sz="2800" b="1" dirty="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00034" y="1785926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 dirty="0"/>
              <a:t>ROMANTICISMO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55576" y="4509120"/>
            <a:ext cx="2270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 dirty="0" smtClean="0"/>
              <a:t>FILOSOFIE ORIENTALI</a:t>
            </a:r>
            <a:endParaRPr lang="it-IT" sz="2000" b="1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071802" y="4214818"/>
            <a:ext cx="52117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dirty="0" smtClean="0"/>
              <a:t>Riferimenti a </a:t>
            </a:r>
            <a:r>
              <a:rPr lang="it-IT" sz="2800" b="1" dirty="0" smtClean="0"/>
              <a:t>INDUISMO E BUDDISMO</a:t>
            </a:r>
          </a:p>
          <a:p>
            <a:pPr algn="l"/>
            <a:r>
              <a:rPr lang="it-IT" sz="2000" dirty="0" smtClean="0"/>
              <a:t>(</a:t>
            </a:r>
            <a:r>
              <a:rPr lang="it-IT" sz="2000" i="1" dirty="0" smtClean="0"/>
              <a:t>es. “velo di Maya”, “Nirvana”, tema della sofferenza inevitabile causata dal desiderio / attaccamento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399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2070"/>
          <a:stretch>
            <a:fillRect/>
          </a:stretch>
        </p:blipFill>
        <p:spPr bwMode="auto">
          <a:xfrm>
            <a:off x="7286644" y="3143248"/>
            <a:ext cx="1575446" cy="2000240"/>
          </a:xfrm>
          <a:prstGeom prst="rect">
            <a:avLst/>
          </a:prstGeom>
          <a:noFill/>
        </p:spPr>
      </p:pic>
      <p:pic>
        <p:nvPicPr>
          <p:cNvPr id="3994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757965" cy="157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40"/>
            <a:ext cx="6772260" cy="6772260"/>
          </a:xfrm>
          <a:prstGeom prst="rect">
            <a:avLst/>
          </a:prstGeom>
          <a:noFill/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928794" y="1428736"/>
            <a:ext cx="5211763" cy="42473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3600" dirty="0" smtClean="0"/>
              <a:t>E’ uno dei primi a introdurre l’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</a:t>
            </a:r>
            <a:r>
              <a:rPr lang="it-IT" sz="3600" dirty="0" smtClean="0"/>
              <a:t> nel sapere occidentale.</a:t>
            </a:r>
          </a:p>
          <a:p>
            <a:r>
              <a:rPr lang="it-IT" sz="3600" dirty="0" smtClean="0"/>
              <a:t>E’ un lettore, ma non un “erudito”: prende e si ispira, ma non sempre conosce perfettamente.</a:t>
            </a:r>
            <a:endParaRPr lang="it-IT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68352" cy="3778932"/>
          </a:xfrm>
          <a:prstGeom prst="rect">
            <a:avLst/>
          </a:prstGeom>
          <a:noFill/>
        </p:spPr>
      </p:pic>
      <p:sp>
        <p:nvSpPr>
          <p:cNvPr id="8" name="Fumetto 2 7"/>
          <p:cNvSpPr/>
          <p:nvPr/>
        </p:nvSpPr>
        <p:spPr>
          <a:xfrm rot="5400000">
            <a:off x="4247964" y="1880828"/>
            <a:ext cx="4248472" cy="4320480"/>
          </a:xfrm>
          <a:prstGeom prst="wedgeRoundRectCallout">
            <a:avLst>
              <a:gd name="adj1" fmla="val -7082"/>
              <a:gd name="adj2" fmla="val 7690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it-IT" dirty="0" smtClean="0"/>
              <a:t>L’avversario: </a:t>
            </a:r>
            <a:r>
              <a:rPr lang="it-IT" dirty="0" err="1" smtClean="0"/>
              <a:t>Hegel</a:t>
            </a:r>
            <a:endParaRPr lang="it-IT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492896"/>
            <a:ext cx="4378325" cy="362074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Un accademico mercenario,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Un ciarlatano di mente ottusa,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 smtClean="0"/>
              <a:t>Sofista e testa di legno</a:t>
            </a:r>
            <a:endParaRPr lang="it-IT" sz="22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Usa la filosofia come mezzo di lucro,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E’ il sicario della verità,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2200" dirty="0"/>
              <a:t>Rende la filosofia serva dello Stato e colpisce la libertà di </a:t>
            </a:r>
            <a:r>
              <a:rPr lang="it-IT" sz="2200" dirty="0" smtClean="0"/>
              <a:t>pensiero</a:t>
            </a:r>
            <a:endParaRPr lang="it-IT" sz="2200" dirty="0"/>
          </a:p>
        </p:txBody>
      </p:sp>
      <p:pic>
        <p:nvPicPr>
          <p:cNvPr id="82952" name="Picture 8" descr="h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476672"/>
            <a:ext cx="1296144" cy="16711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chopenhau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68352" cy="3778932"/>
          </a:xfrm>
          <a:prstGeom prst="rect">
            <a:avLst/>
          </a:prstGeom>
          <a:noFill/>
        </p:spPr>
      </p:pic>
      <p:sp>
        <p:nvSpPr>
          <p:cNvPr id="8" name="Fumetto 2 7"/>
          <p:cNvSpPr/>
          <p:nvPr/>
        </p:nvSpPr>
        <p:spPr>
          <a:xfrm rot="5400000">
            <a:off x="4247964" y="1880828"/>
            <a:ext cx="4248472" cy="4320480"/>
          </a:xfrm>
          <a:prstGeom prst="wedgeRoundRectCallout">
            <a:avLst>
              <a:gd name="adj1" fmla="val -7082"/>
              <a:gd name="adj2" fmla="val 7690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it-IT" dirty="0" smtClean="0"/>
              <a:t>L’avversario: HEGEL</a:t>
            </a:r>
            <a:endParaRPr lang="it-IT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492896"/>
            <a:ext cx="4378325" cy="362074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i="1" u="sng" dirty="0" smtClean="0"/>
              <a:t>Dal punto di vista </a:t>
            </a:r>
            <a:r>
              <a:rPr lang="it-IT" sz="2200" i="1" u="sng" dirty="0" err="1" smtClean="0"/>
              <a:t>filosofico…</a:t>
            </a:r>
            <a:endParaRPr lang="it-IT" sz="2200" i="1" u="sng" dirty="0" smtClean="0"/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endParaRPr lang="it-IT" sz="22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HEGEL</a:t>
            </a: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RAZIONALISMO</a:t>
            </a:r>
            <a:r>
              <a:rPr lang="it-IT" dirty="0" smtClean="0">
                <a:sym typeface="Wingdings" pitchFamily="2" charset="2"/>
              </a:rPr>
              <a:t>, PANLOGISMO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endParaRPr lang="it-IT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it-IT" sz="2200" dirty="0" smtClean="0">
                <a:solidFill>
                  <a:srgbClr val="FF0000"/>
                </a:solidFill>
                <a:sym typeface="Wingdings" pitchFamily="2" charset="2"/>
              </a:rPr>
              <a:t>SCHOPENHAUER</a:t>
            </a:r>
            <a:r>
              <a:rPr lang="it-IT" sz="2200" dirty="0" smtClean="0">
                <a:sym typeface="Wingdings" pitchFamily="2" charset="2"/>
              </a:rPr>
              <a:t>  l’essenza di tutto è la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VOLONTA</a:t>
            </a:r>
            <a:r>
              <a:rPr lang="it-IT" sz="2800" b="1" dirty="0" smtClean="0">
                <a:solidFill>
                  <a:schemeClr val="tx1"/>
                </a:solidFill>
                <a:sym typeface="Wingdings" pitchFamily="2" charset="2"/>
              </a:rPr>
              <a:t>’</a:t>
            </a:r>
            <a:r>
              <a:rPr lang="it-IT" sz="2200" dirty="0" smtClean="0">
                <a:sym typeface="Wingdings" pitchFamily="2" charset="2"/>
              </a:rPr>
              <a:t>, forza cieca, </a:t>
            </a: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irrazionale</a:t>
            </a:r>
            <a:r>
              <a:rPr lang="it-IT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sz="2200" dirty="0" smtClean="0">
                <a:sym typeface="Wingdings" pitchFamily="2" charset="2"/>
              </a:rPr>
              <a:t>e senza scopo</a:t>
            </a:r>
            <a:endParaRPr lang="it-IT" sz="2200" dirty="0"/>
          </a:p>
        </p:txBody>
      </p:sp>
      <p:pic>
        <p:nvPicPr>
          <p:cNvPr id="82952" name="Picture 8" descr="heg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476672"/>
            <a:ext cx="1296144" cy="167114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2362</Words>
  <Application>Microsoft Office PowerPoint</Application>
  <PresentationFormat>Presentazione su schermo (4:3)</PresentationFormat>
  <Paragraphs>169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Arthur Schopenhauer (Danzica 1788 – Francoforte 1860)</vt:lpstr>
      <vt:lpstr>Diapositiva 2</vt:lpstr>
      <vt:lpstr>Diapositiva 3</vt:lpstr>
      <vt:lpstr>Le opere</vt:lpstr>
      <vt:lpstr>Diapositiva 5</vt:lpstr>
      <vt:lpstr>Diapositiva 6</vt:lpstr>
      <vt:lpstr>Diapositiva 7</vt:lpstr>
      <vt:lpstr>L’avversario: Hegel</vt:lpstr>
      <vt:lpstr>L’avversario: HEGEL</vt:lpstr>
      <vt:lpstr>Il mondo come volontà e rappresentazione </vt:lpstr>
      <vt:lpstr>Si parte dalla distinzione kantiana...</vt:lpstr>
      <vt:lpstr>Diapositiva 12</vt:lpstr>
      <vt:lpstr>Diapositiva 13</vt:lpstr>
      <vt:lpstr>LA vita e’ un sogno</vt:lpstr>
      <vt:lpstr>Diapositiva 15</vt:lpstr>
      <vt:lpstr>IL VELO DI MAYA</vt:lpstr>
      <vt:lpstr>Diapositiva 17</vt:lpstr>
      <vt:lpstr>Animale metafisico a chi?</vt:lpstr>
      <vt:lpstr>Diapositiva 19</vt:lpstr>
      <vt:lpstr>Come lacerare il velo di Maya?</vt:lpstr>
      <vt:lpstr>IL CORPO</vt:lpstr>
      <vt:lpstr>E cosa capiamo?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Per estensione...</vt:lpstr>
      <vt:lpstr>Diapositiva 30</vt:lpstr>
      <vt:lpstr>Diapositiva 31</vt:lpstr>
      <vt:lpstr> “Il mondo è volontà”</vt:lpstr>
      <vt:lpstr>Diapositiva 33</vt:lpstr>
      <vt:lpstr>Diapositiva 34</vt:lpstr>
      <vt:lpstr>Diapositiva 35</vt:lpstr>
      <vt:lpstr>Diapositiva 36</vt:lpstr>
      <vt:lpstr>Diapositiva 37</vt:lpstr>
      <vt:lpstr>Oggettivazioni della Volontà</vt:lpstr>
    </vt:vector>
  </TitlesOfParts>
  <Company>aulaueb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schopenhauer</dc:title>
  <dc:creator>gianfranco marini</dc:creator>
  <cp:lastModifiedBy>simone.dell@libero.it</cp:lastModifiedBy>
  <cp:revision>215</cp:revision>
  <dcterms:created xsi:type="dcterms:W3CDTF">2005-03-12T11:19:30Z</dcterms:created>
  <dcterms:modified xsi:type="dcterms:W3CDTF">2022-09-26T16:17:11Z</dcterms:modified>
</cp:coreProperties>
</file>